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3" r:id="rId3"/>
    <p:sldId id="258" r:id="rId4"/>
    <p:sldId id="263" r:id="rId5"/>
    <p:sldId id="264" r:id="rId6"/>
    <p:sldId id="262" r:id="rId7"/>
    <p:sldId id="272" r:id="rId8"/>
    <p:sldId id="268" r:id="rId9"/>
    <p:sldId id="267" r:id="rId10"/>
  </p:sldIdLst>
  <p:sldSz cx="9144000" cy="6858000" type="screen4x3"/>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5">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9900FF"/>
    <a:srgbClr val="CC0099"/>
    <a:srgbClr val="9933FF"/>
    <a:srgbClr val="FF3399"/>
    <a:srgbClr val="0000CC"/>
    <a:srgbClr val="CC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04" autoAdjust="0"/>
  </p:normalViewPr>
  <p:slideViewPr>
    <p:cSldViewPr>
      <p:cViewPr varScale="1">
        <p:scale>
          <a:sx n="69" d="100"/>
          <a:sy n="69" d="100"/>
        </p:scale>
        <p:origin x="552"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1932" y="-90"/>
      </p:cViewPr>
      <p:guideLst>
        <p:guide orient="horz" pos="3105"/>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283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2839"/>
          </a:xfrm>
          <a:prstGeom prst="rect">
            <a:avLst/>
          </a:prstGeom>
        </p:spPr>
        <p:txBody>
          <a:bodyPr vert="horz" lIns="91440" tIns="45720" rIns="91440" bIns="45720" rtlCol="0"/>
          <a:lstStyle>
            <a:lvl1pPr algn="r">
              <a:defRPr sz="1200"/>
            </a:lvl1pPr>
          </a:lstStyle>
          <a:p>
            <a:fld id="{D660CE01-2420-4DA2-98A2-0038894F7D05}" type="datetimeFigureOut">
              <a:rPr lang="en-GB" smtClean="0"/>
              <a:pPr/>
              <a:t>11/01/2022</a:t>
            </a:fld>
            <a:endParaRPr lang="en-GB" dirty="0"/>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62238"/>
            <a:ext cx="2945659" cy="492839"/>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362238"/>
            <a:ext cx="2945659" cy="492839"/>
          </a:xfrm>
          <a:prstGeom prst="rect">
            <a:avLst/>
          </a:prstGeom>
        </p:spPr>
        <p:txBody>
          <a:bodyPr vert="horz" lIns="91440" tIns="45720" rIns="91440" bIns="45720" rtlCol="0" anchor="b"/>
          <a:lstStyle>
            <a:lvl1pPr algn="r">
              <a:defRPr sz="1200"/>
            </a:lvl1pPr>
          </a:lstStyle>
          <a:p>
            <a:fld id="{90F4F524-5D2F-4381-BE6E-E21DD48B9D7D}" type="slidenum">
              <a:rPr lang="en-GB" smtClean="0"/>
              <a:pPr/>
              <a:t>‹#›</a:t>
            </a:fld>
            <a:endParaRPr lang="en-GB" dirty="0"/>
          </a:p>
        </p:txBody>
      </p:sp>
    </p:spTree>
    <p:extLst>
      <p:ext uri="{BB962C8B-B14F-4D97-AF65-F5344CB8AC3E}">
        <p14:creationId xmlns:p14="http://schemas.microsoft.com/office/powerpoint/2010/main" val="337080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F4F524-5D2F-4381-BE6E-E21DD48B9D7D}" type="slidenum">
              <a:rPr lang="en-GB" smtClean="0"/>
              <a:pPr/>
              <a:t>1</a:t>
            </a:fld>
            <a:endParaRPr lang="en-GB" dirty="0"/>
          </a:p>
        </p:txBody>
      </p:sp>
    </p:spTree>
    <p:extLst>
      <p:ext uri="{BB962C8B-B14F-4D97-AF65-F5344CB8AC3E}">
        <p14:creationId xmlns:p14="http://schemas.microsoft.com/office/powerpoint/2010/main" val="113043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dirty="0" smtClean="0">
                <a:latin typeface="Comic Sans MS" panose="030F0702030302020204" pitchFamily="66" charset="0"/>
              </a:rPr>
              <a:t>Feedback from parents about induction. </a:t>
            </a:r>
          </a:p>
          <a:p>
            <a:pPr marL="171450" indent="-171450">
              <a:buFont typeface="Arial" panose="020B0604020202020204" pitchFamily="34" charset="0"/>
              <a:buChar char="•"/>
            </a:pPr>
            <a:endParaRPr lang="en-GB" sz="1600" dirty="0">
              <a:latin typeface="Comic Sans MS" panose="030F0702030302020204" pitchFamily="66" charset="0"/>
            </a:endParaRPr>
          </a:p>
          <a:p>
            <a:pPr marL="171450" indent="-171450">
              <a:buFont typeface="Arial" panose="020B0604020202020204" pitchFamily="34" charset="0"/>
              <a:buChar char="•"/>
            </a:pPr>
            <a:r>
              <a:rPr lang="en-GB" sz="1600" dirty="0" smtClean="0">
                <a:latin typeface="Comic Sans MS" panose="030F0702030302020204" pitchFamily="66" charset="0"/>
              </a:rPr>
              <a:t>What have we been up to?</a:t>
            </a:r>
          </a:p>
          <a:p>
            <a:pPr marL="171450" indent="-171450">
              <a:buFont typeface="Arial" panose="020B0604020202020204" pitchFamily="34" charset="0"/>
              <a:buChar char="•"/>
            </a:pPr>
            <a:endParaRPr lang="en-GB" sz="1600" dirty="0">
              <a:latin typeface="Comic Sans MS" panose="030F0702030302020204" pitchFamily="66" charset="0"/>
            </a:endParaRPr>
          </a:p>
          <a:p>
            <a:pPr marL="171450" indent="-171450">
              <a:buFont typeface="Arial" panose="020B0604020202020204" pitchFamily="34" charset="0"/>
              <a:buChar char="•"/>
            </a:pPr>
            <a:r>
              <a:rPr lang="en-GB" sz="1600" dirty="0" smtClean="0">
                <a:latin typeface="Comic Sans MS" panose="030F0702030302020204" pitchFamily="66" charset="0"/>
              </a:rPr>
              <a:t>Why parents are so important.</a:t>
            </a:r>
          </a:p>
          <a:p>
            <a:pPr marL="171450" indent="-171450">
              <a:buFont typeface="Arial" panose="020B0604020202020204" pitchFamily="34" charset="0"/>
              <a:buChar char="•"/>
            </a:pPr>
            <a:endParaRPr lang="en-GB" sz="1600" dirty="0">
              <a:latin typeface="Comic Sans MS" panose="030F0702030302020204" pitchFamily="66" charset="0"/>
            </a:endParaRPr>
          </a:p>
          <a:p>
            <a:pPr marL="171450" indent="-171450">
              <a:buFont typeface="Arial" panose="020B0604020202020204" pitchFamily="34" charset="0"/>
              <a:buChar char="•"/>
            </a:pPr>
            <a:r>
              <a:rPr lang="en-GB" sz="1600" dirty="0" smtClean="0">
                <a:latin typeface="Comic Sans MS" panose="030F0702030302020204" pitchFamily="66" charset="0"/>
              </a:rPr>
              <a:t>Supporting learning at home. </a:t>
            </a:r>
            <a:endParaRPr lang="en-GB" sz="16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90F4F524-5D2F-4381-BE6E-E21DD48B9D7D}" type="slidenum">
              <a:rPr lang="en-GB" smtClean="0"/>
              <a:pPr/>
              <a:t>3</a:t>
            </a:fld>
            <a:endParaRPr lang="en-GB" dirty="0"/>
          </a:p>
        </p:txBody>
      </p:sp>
    </p:spTree>
    <p:extLst>
      <p:ext uri="{BB962C8B-B14F-4D97-AF65-F5344CB8AC3E}">
        <p14:creationId xmlns:p14="http://schemas.microsoft.com/office/powerpoint/2010/main" val="208870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smtClean="0">
                <a:latin typeface="Comic Sans MS" panose="030F0702030302020204" pitchFamily="66" charset="0"/>
              </a:rPr>
              <a:t>‘Discovery Time’ – ‘bump into philosophy’</a:t>
            </a:r>
          </a:p>
          <a:p>
            <a:pPr marL="171450" indent="-171450">
              <a:buFont typeface="Arial" panose="020B0604020202020204" pitchFamily="34" charset="0"/>
              <a:buChar char="•"/>
            </a:pPr>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Evidence – observations, photos, 1:1 and group work, whole class</a:t>
            </a:r>
          </a:p>
          <a:p>
            <a:pPr marL="171450" indent="-171450">
              <a:buFont typeface="Arial" panose="020B0604020202020204" pitchFamily="34" charset="0"/>
              <a:buChar char="•"/>
            </a:pPr>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Verbal Feedback</a:t>
            </a:r>
          </a:p>
          <a:p>
            <a:pPr marL="171450" indent="-171450">
              <a:buFont typeface="Arial" panose="020B0604020202020204" pitchFamily="34" charset="0"/>
              <a:buChar char="•"/>
            </a:pPr>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Individual levels and attention span</a:t>
            </a:r>
          </a:p>
          <a:p>
            <a:pPr marL="171450" indent="-171450">
              <a:buFont typeface="Arial" panose="020B0604020202020204" pitchFamily="34" charset="0"/>
              <a:buChar char="•"/>
            </a:pPr>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Post-it activity – write down one thing your child has achieved at home recently. (Evidence for WOW books). </a:t>
            </a:r>
          </a:p>
          <a:p>
            <a:pPr marL="171450" indent="-171450">
              <a:buFont typeface="Arial" panose="020B0604020202020204" pitchFamily="34" charset="0"/>
              <a:buChar char="•"/>
            </a:pPr>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VIDEO</a:t>
            </a:r>
            <a:endParaRPr lang="en-GB" sz="1400" dirty="0">
              <a:latin typeface="Comic Sans MS" panose="030F0702030302020204" pitchFamily="66" charset="0"/>
            </a:endParaRPr>
          </a:p>
          <a:p>
            <a:pPr marL="171450" indent="-171450">
              <a:buFont typeface="Arial" panose="020B0604020202020204" pitchFamily="34" charset="0"/>
              <a:buChar char="•"/>
            </a:pPr>
            <a:endParaRPr lang="en-GB" sz="14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90F4F524-5D2F-4381-BE6E-E21DD48B9D7D}" type="slidenum">
              <a:rPr lang="en-GB" smtClean="0"/>
              <a:pPr/>
              <a:t>4</a:t>
            </a:fld>
            <a:endParaRPr lang="en-GB" dirty="0"/>
          </a:p>
        </p:txBody>
      </p:sp>
    </p:spTree>
    <p:extLst>
      <p:ext uri="{BB962C8B-B14F-4D97-AF65-F5344CB8AC3E}">
        <p14:creationId xmlns:p14="http://schemas.microsoft.com/office/powerpoint/2010/main" val="118480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400" dirty="0" smtClean="0">
                <a:latin typeface="Comic Sans MS" panose="030F0702030302020204" pitchFamily="66" charset="0"/>
              </a:rPr>
              <a:t>Address on </a:t>
            </a:r>
            <a:r>
              <a:rPr lang="en-GB" sz="1400" dirty="0" err="1">
                <a:latin typeface="Comic Sans MS" panose="030F0702030302020204" pitchFamily="66" charset="0"/>
              </a:rPr>
              <a:t>h</a:t>
            </a:r>
            <a:r>
              <a:rPr lang="en-GB" sz="1400" dirty="0" err="1" smtClean="0">
                <a:latin typeface="Comic Sans MS" panose="030F0702030302020204" pitchFamily="66" charset="0"/>
              </a:rPr>
              <a:t>andout</a:t>
            </a:r>
            <a:endParaRPr lang="en-GB" sz="1400" dirty="0" smtClean="0">
              <a:latin typeface="Comic Sans MS" panose="030F0702030302020204" pitchFamily="66" charset="0"/>
            </a:endParaRPr>
          </a:p>
          <a:p>
            <a:pPr marL="285750" indent="-285750">
              <a:buFont typeface="Arial" panose="020B0604020202020204" pitchFamily="34" charset="0"/>
              <a:buChar char="•"/>
            </a:pPr>
            <a:endParaRPr lang="en-GB" sz="1400" dirty="0">
              <a:latin typeface="Comic Sans MS" panose="030F0702030302020204" pitchFamily="66" charset="0"/>
            </a:endParaRPr>
          </a:p>
          <a:p>
            <a:pPr marL="285750" indent="-285750">
              <a:buFont typeface="Arial" panose="020B0604020202020204" pitchFamily="34" charset="0"/>
              <a:buChar char="•"/>
            </a:pPr>
            <a:r>
              <a:rPr lang="en-GB" sz="1400" dirty="0" smtClean="0">
                <a:latin typeface="Comic Sans MS" panose="030F0702030302020204" pitchFamily="66" charset="0"/>
              </a:rPr>
              <a:t>Gives an insight into working in Early Years. </a:t>
            </a:r>
            <a:endParaRPr lang="en-GB" sz="14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90F4F524-5D2F-4381-BE6E-E21DD48B9D7D}" type="slidenum">
              <a:rPr lang="en-GB" smtClean="0"/>
              <a:pPr/>
              <a:t>5</a:t>
            </a:fld>
            <a:endParaRPr lang="en-GB" dirty="0"/>
          </a:p>
        </p:txBody>
      </p:sp>
    </p:spTree>
    <p:extLst>
      <p:ext uri="{BB962C8B-B14F-4D97-AF65-F5344CB8AC3E}">
        <p14:creationId xmlns:p14="http://schemas.microsoft.com/office/powerpoint/2010/main" val="3499652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400" dirty="0">
                <a:solidFill>
                  <a:prstClr val="black"/>
                </a:solidFill>
                <a:latin typeface="Comic Sans MS" panose="030F0702030302020204" pitchFamily="66" charset="0"/>
              </a:rPr>
              <a:t>Consolidating learning</a:t>
            </a:r>
          </a:p>
          <a:p>
            <a:pPr marL="171450" lvl="0" indent="-171450">
              <a:buFont typeface="Arial" panose="020B0604020202020204" pitchFamily="34" charset="0"/>
              <a:buChar char="•"/>
            </a:pPr>
            <a:endParaRPr lang="en-GB" sz="1400" dirty="0">
              <a:solidFill>
                <a:prstClr val="black"/>
              </a:solidFill>
              <a:latin typeface="Comic Sans MS" panose="030F0702030302020204" pitchFamily="66" charset="0"/>
            </a:endParaRPr>
          </a:p>
          <a:p>
            <a:pPr marL="171450" lvl="0" indent="-171450">
              <a:buFont typeface="Arial" panose="020B0604020202020204" pitchFamily="34" charset="0"/>
              <a:buChar char="•"/>
            </a:pPr>
            <a:r>
              <a:rPr lang="en-GB" sz="1400" dirty="0">
                <a:solidFill>
                  <a:prstClr val="black"/>
                </a:solidFill>
                <a:latin typeface="Comic Sans MS" panose="030F0702030302020204" pitchFamily="66" charset="0"/>
              </a:rPr>
              <a:t>Reading – at home and ‘out and about’ - signs, menus etc. </a:t>
            </a:r>
          </a:p>
          <a:p>
            <a:pPr marL="171450" lvl="0" indent="-171450">
              <a:buFont typeface="Arial" panose="020B0604020202020204" pitchFamily="34" charset="0"/>
              <a:buChar char="•"/>
            </a:pPr>
            <a:endParaRPr lang="en-GB" sz="1400" dirty="0">
              <a:solidFill>
                <a:prstClr val="black"/>
              </a:solidFill>
              <a:latin typeface="Comic Sans MS" panose="030F0702030302020204" pitchFamily="66" charset="0"/>
            </a:endParaRPr>
          </a:p>
          <a:p>
            <a:pPr marL="171450" lvl="0" indent="-171450">
              <a:buFont typeface="Arial" panose="020B0604020202020204" pitchFamily="34" charset="0"/>
              <a:buChar char="•"/>
            </a:pPr>
            <a:r>
              <a:rPr lang="en-GB" sz="1400" dirty="0">
                <a:solidFill>
                  <a:prstClr val="black"/>
                </a:solidFill>
                <a:latin typeface="Comic Sans MS" panose="030F0702030302020204" pitchFamily="66" charset="0"/>
              </a:rPr>
              <a:t>Counting and recognising </a:t>
            </a:r>
            <a:r>
              <a:rPr lang="en-GB" sz="1400" dirty="0" smtClean="0">
                <a:solidFill>
                  <a:prstClr val="black"/>
                </a:solidFill>
                <a:latin typeface="Comic Sans MS" panose="030F0702030302020204" pitchFamily="66" charset="0"/>
              </a:rPr>
              <a:t>numbers</a:t>
            </a:r>
          </a:p>
          <a:p>
            <a:pPr marL="171450" lvl="0" indent="-171450">
              <a:buFont typeface="Arial" panose="020B0604020202020204" pitchFamily="34" charset="0"/>
              <a:buChar char="•"/>
            </a:pPr>
            <a:endParaRPr lang="en-GB" sz="1400" dirty="0">
              <a:solidFill>
                <a:prstClr val="black"/>
              </a:solidFill>
              <a:latin typeface="Comic Sans MS" panose="030F0702030302020204" pitchFamily="66" charset="0"/>
            </a:endParaRPr>
          </a:p>
          <a:p>
            <a:pPr marL="171450" lvl="0" indent="-171450">
              <a:buFont typeface="Arial" panose="020B0604020202020204" pitchFamily="34" charset="0"/>
              <a:buChar char="•"/>
            </a:pPr>
            <a:r>
              <a:rPr lang="en-GB" sz="1400" dirty="0" smtClean="0">
                <a:solidFill>
                  <a:prstClr val="black"/>
                </a:solidFill>
                <a:latin typeface="Comic Sans MS" panose="030F0702030302020204" pitchFamily="66" charset="0"/>
              </a:rPr>
              <a:t>Counting money</a:t>
            </a:r>
            <a:endParaRPr lang="en-GB" sz="1400" dirty="0">
              <a:solidFill>
                <a:prstClr val="black"/>
              </a:solidFill>
              <a:latin typeface="Comic Sans MS" panose="030F0702030302020204" pitchFamily="66" charset="0"/>
            </a:endParaRPr>
          </a:p>
          <a:p>
            <a:pPr marL="171450" lvl="0" indent="-171450">
              <a:buFont typeface="Arial" panose="020B0604020202020204" pitchFamily="34" charset="0"/>
              <a:buChar char="•"/>
            </a:pPr>
            <a:endParaRPr lang="en-GB" sz="1400" dirty="0">
              <a:solidFill>
                <a:prstClr val="black"/>
              </a:solidFill>
              <a:latin typeface="Comic Sans MS" panose="030F0702030302020204" pitchFamily="66" charset="0"/>
            </a:endParaRPr>
          </a:p>
          <a:p>
            <a:pPr marL="171450" lvl="0" indent="-171450">
              <a:buFont typeface="Arial" panose="020B0604020202020204" pitchFamily="34" charset="0"/>
              <a:buChar char="•"/>
            </a:pPr>
            <a:r>
              <a:rPr lang="en-GB" sz="1400" dirty="0">
                <a:solidFill>
                  <a:prstClr val="black"/>
                </a:solidFill>
                <a:latin typeface="Comic Sans MS" panose="030F0702030302020204" pitchFamily="66" charset="0"/>
              </a:rPr>
              <a:t>Making up stories</a:t>
            </a:r>
          </a:p>
          <a:p>
            <a:pPr marL="171450" lvl="0" indent="-171450">
              <a:buFont typeface="Arial" panose="020B0604020202020204" pitchFamily="34" charset="0"/>
              <a:buChar char="•"/>
            </a:pPr>
            <a:endParaRPr lang="en-GB" sz="1400" dirty="0">
              <a:solidFill>
                <a:prstClr val="black"/>
              </a:solidFill>
              <a:latin typeface="Comic Sans MS" panose="030F0702030302020204" pitchFamily="66" charset="0"/>
            </a:endParaRPr>
          </a:p>
          <a:p>
            <a:pPr marL="171450" lvl="0" indent="-171450">
              <a:buFont typeface="Arial" panose="020B0604020202020204" pitchFamily="34" charset="0"/>
              <a:buChar char="•"/>
            </a:pPr>
            <a:r>
              <a:rPr lang="en-GB" sz="1400" dirty="0">
                <a:solidFill>
                  <a:prstClr val="black"/>
                </a:solidFill>
                <a:latin typeface="Comic Sans MS" panose="030F0702030302020204" pitchFamily="66" charset="0"/>
              </a:rPr>
              <a:t>World Around </a:t>
            </a:r>
            <a:r>
              <a:rPr lang="en-GB" sz="1400" dirty="0" smtClean="0">
                <a:solidFill>
                  <a:prstClr val="black"/>
                </a:solidFill>
                <a:latin typeface="Comic Sans MS" panose="030F0702030302020204" pitchFamily="66" charset="0"/>
              </a:rPr>
              <a:t>Us</a:t>
            </a:r>
          </a:p>
          <a:p>
            <a:pPr marL="171450" lvl="0" indent="-171450">
              <a:buFont typeface="Arial" panose="020B0604020202020204" pitchFamily="34" charset="0"/>
              <a:buChar char="•"/>
            </a:pPr>
            <a:endParaRPr lang="en-GB" sz="1400" dirty="0">
              <a:solidFill>
                <a:prstClr val="black"/>
              </a:solidFill>
              <a:latin typeface="Comic Sans MS" panose="030F0702030302020204" pitchFamily="66" charset="0"/>
            </a:endParaRPr>
          </a:p>
          <a:p>
            <a:pPr marL="171450" lvl="0" indent="-171450">
              <a:buFont typeface="Arial" panose="020B0604020202020204" pitchFamily="34" charset="0"/>
              <a:buChar char="•"/>
            </a:pPr>
            <a:r>
              <a:rPr lang="en-GB" sz="1400" dirty="0" smtClean="0">
                <a:solidFill>
                  <a:prstClr val="black"/>
                </a:solidFill>
                <a:latin typeface="Comic Sans MS" panose="030F0702030302020204" pitchFamily="66" charset="0"/>
              </a:rPr>
              <a:t>EVIDENCE FOR WOW BOOKS</a:t>
            </a:r>
            <a:endParaRPr lang="en-GB" sz="1400" dirty="0">
              <a:solidFill>
                <a:prstClr val="black"/>
              </a:solidFill>
              <a:latin typeface="Comic Sans MS" panose="030F0702030302020204" pitchFamily="66" charset="0"/>
            </a:endParaRPr>
          </a:p>
          <a:p>
            <a:pPr marL="171450" lvl="0" indent="-171450">
              <a:buFont typeface="Arial" panose="020B0604020202020204" pitchFamily="34" charset="0"/>
              <a:buChar char="•"/>
            </a:pPr>
            <a:endParaRPr lang="en-GB" sz="1400" dirty="0">
              <a:solidFill>
                <a:prstClr val="black"/>
              </a:solidFill>
              <a:latin typeface="Comic Sans MS" panose="030F0702030302020204" pitchFamily="66" charset="0"/>
            </a:endParaRPr>
          </a:p>
          <a:p>
            <a:pPr marL="171450" lvl="0" indent="-171450">
              <a:buFont typeface="Arial" panose="020B0604020202020204" pitchFamily="34" charset="0"/>
              <a:buChar char="•"/>
            </a:pPr>
            <a:r>
              <a:rPr lang="en-GB" sz="1400" dirty="0">
                <a:solidFill>
                  <a:prstClr val="black"/>
                </a:solidFill>
                <a:latin typeface="Comic Sans MS" panose="030F0702030302020204" pitchFamily="66" charset="0"/>
              </a:rPr>
              <a:t>Nursery Rhymes</a:t>
            </a:r>
          </a:p>
          <a:p>
            <a:endParaRPr lang="en-GB" dirty="0"/>
          </a:p>
        </p:txBody>
      </p:sp>
      <p:sp>
        <p:nvSpPr>
          <p:cNvPr id="4" name="Slide Number Placeholder 3"/>
          <p:cNvSpPr>
            <a:spLocks noGrp="1"/>
          </p:cNvSpPr>
          <p:nvPr>
            <p:ph type="sldNum" sz="quarter" idx="10"/>
          </p:nvPr>
        </p:nvSpPr>
        <p:spPr/>
        <p:txBody>
          <a:bodyPr/>
          <a:lstStyle/>
          <a:p>
            <a:fld id="{90F4F524-5D2F-4381-BE6E-E21DD48B9D7D}" type="slidenum">
              <a:rPr lang="en-GB" smtClean="0"/>
              <a:pPr/>
              <a:t>6</a:t>
            </a:fld>
            <a:endParaRPr lang="en-GB" dirty="0"/>
          </a:p>
        </p:txBody>
      </p:sp>
    </p:spTree>
    <p:extLst>
      <p:ext uri="{BB962C8B-B14F-4D97-AF65-F5344CB8AC3E}">
        <p14:creationId xmlns:p14="http://schemas.microsoft.com/office/powerpoint/2010/main" val="1148791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F4F524-5D2F-4381-BE6E-E21DD48B9D7D}" type="slidenum">
              <a:rPr lang="en-GB" smtClean="0"/>
              <a:pPr/>
              <a:t>8</a:t>
            </a:fld>
            <a:endParaRPr lang="en-GB" dirty="0"/>
          </a:p>
        </p:txBody>
      </p:sp>
    </p:spTree>
    <p:extLst>
      <p:ext uri="{BB962C8B-B14F-4D97-AF65-F5344CB8AC3E}">
        <p14:creationId xmlns:p14="http://schemas.microsoft.com/office/powerpoint/2010/main" val="3222265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F4F524-5D2F-4381-BE6E-E21DD48B9D7D}" type="slidenum">
              <a:rPr lang="en-GB" smtClean="0"/>
              <a:pPr/>
              <a:t>9</a:t>
            </a:fld>
            <a:endParaRPr lang="en-GB" dirty="0"/>
          </a:p>
        </p:txBody>
      </p:sp>
    </p:spTree>
    <p:extLst>
      <p:ext uri="{BB962C8B-B14F-4D97-AF65-F5344CB8AC3E}">
        <p14:creationId xmlns:p14="http://schemas.microsoft.com/office/powerpoint/2010/main" val="4001133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C6418A-D788-454E-AD61-38AC22286F9D}" type="datetimeFigureOut">
              <a:rPr lang="en-GB" smtClean="0"/>
              <a:pPr/>
              <a:t>11/01/2022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232273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C6418A-D788-454E-AD61-38AC22286F9D}" type="datetimeFigureOut">
              <a:rPr lang="en-GB" smtClean="0"/>
              <a:pPr/>
              <a:t>11/01/2022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4153610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C6418A-D788-454E-AD61-38AC22286F9D}" type="datetimeFigureOut">
              <a:rPr lang="en-GB" smtClean="0"/>
              <a:pPr/>
              <a:t>11/01/2022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48775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C6418A-D788-454E-AD61-38AC22286F9D}" type="datetimeFigureOut">
              <a:rPr lang="en-GB" smtClean="0"/>
              <a:pPr/>
              <a:t>11/01/2022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60540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6418A-D788-454E-AD61-38AC22286F9D}" type="datetimeFigureOut">
              <a:rPr lang="en-GB" smtClean="0"/>
              <a:pPr/>
              <a:t>11/01/2022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0135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C6418A-D788-454E-AD61-38AC22286F9D}" type="datetimeFigureOut">
              <a:rPr lang="en-GB" smtClean="0"/>
              <a:pPr/>
              <a:t>11/01/2022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256797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C6418A-D788-454E-AD61-38AC22286F9D}" type="datetimeFigureOut">
              <a:rPr lang="en-GB" smtClean="0"/>
              <a:pPr/>
              <a:t>11/01/2022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2047132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C6418A-D788-454E-AD61-38AC22286F9D}" type="datetimeFigureOut">
              <a:rPr lang="en-GB" smtClean="0"/>
              <a:pPr/>
              <a:t>11/01/2022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88018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6418A-D788-454E-AD61-38AC22286F9D}" type="datetimeFigureOut">
              <a:rPr lang="en-GB" smtClean="0"/>
              <a:pPr/>
              <a:t>11/01/2022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81806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6418A-D788-454E-AD61-38AC22286F9D}" type="datetimeFigureOut">
              <a:rPr lang="en-GB" smtClean="0"/>
              <a:pPr/>
              <a:t>11/01/2022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213446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6418A-D788-454E-AD61-38AC22286F9D}" type="datetimeFigureOut">
              <a:rPr lang="en-GB" smtClean="0"/>
              <a:pPr/>
              <a:t>11/01/2022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84407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6418A-D788-454E-AD61-38AC22286F9D}" type="datetimeFigureOut">
              <a:rPr lang="en-GB" smtClean="0"/>
              <a:pPr/>
              <a:t>11/01/2022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2942916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development-matters--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ruthmiskin.com/en/parents-copy-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mailto:messages@loxwoodschool.com"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7984" y="980728"/>
            <a:ext cx="7772400" cy="1470025"/>
          </a:xfrm>
        </p:spPr>
        <p:txBody>
          <a:bodyPr>
            <a:normAutofit fontScale="90000"/>
          </a:bodyPr>
          <a:lstStyle/>
          <a:p>
            <a:pPr>
              <a:lnSpc>
                <a:spcPct val="150000"/>
              </a:lnSpc>
            </a:pPr>
            <a:r>
              <a:rPr lang="en-GB" sz="4900" b="1" dirty="0" smtClean="0">
                <a:latin typeface="Calibri" panose="020F0502020204030204" pitchFamily="34" charset="0"/>
              </a:rPr>
              <a:t>Acorn Class</a:t>
            </a:r>
            <a:r>
              <a:rPr lang="en-GB" sz="4900" b="1" dirty="0" smtClean="0">
                <a:latin typeface="Calibri" panose="020F0502020204030204" pitchFamily="34" charset="0"/>
              </a:rPr>
              <a:t/>
            </a:r>
            <a:br>
              <a:rPr lang="en-GB" sz="4900" b="1" dirty="0" smtClean="0">
                <a:latin typeface="Calibri" panose="020F0502020204030204" pitchFamily="34" charset="0"/>
              </a:rPr>
            </a:br>
            <a:r>
              <a:rPr lang="en-GB" sz="3600" dirty="0" smtClean="0">
                <a:solidFill>
                  <a:srgbClr val="0066FF"/>
                </a:solidFill>
                <a:latin typeface="Calibri" panose="020F0502020204030204" pitchFamily="34" charset="0"/>
              </a:rPr>
              <a:t>Meet the Team</a:t>
            </a:r>
            <a:endParaRPr lang="en-GB" dirty="0">
              <a:solidFill>
                <a:srgbClr val="9900FF"/>
              </a:solidFill>
              <a:latin typeface="Calibri" panose="020F0502020204030204" pitchFamily="34" charset="0"/>
            </a:endParaRPr>
          </a:p>
        </p:txBody>
      </p:sp>
      <p:sp>
        <p:nvSpPr>
          <p:cNvPr id="3" name="Subtitle 2"/>
          <p:cNvSpPr>
            <a:spLocks noGrp="1"/>
          </p:cNvSpPr>
          <p:nvPr>
            <p:ph type="subTitle" idx="1"/>
          </p:nvPr>
        </p:nvSpPr>
        <p:spPr>
          <a:xfrm>
            <a:off x="1196847" y="2132856"/>
            <a:ext cx="6400800" cy="1752600"/>
          </a:xfrm>
        </p:spPr>
        <p:txBody>
          <a:bodyPr>
            <a:normAutofit/>
          </a:bodyPr>
          <a:lstStyle/>
          <a:p>
            <a:endParaRPr lang="en-GB" dirty="0" smtClean="0">
              <a:solidFill>
                <a:srgbClr val="0066FF"/>
              </a:solidFill>
              <a:latin typeface="Calibri" panose="020F0502020204030204" pitchFamily="34" charset="0"/>
            </a:endParaRPr>
          </a:p>
          <a:p>
            <a:r>
              <a:rPr lang="en-GB" dirty="0" smtClean="0">
                <a:solidFill>
                  <a:srgbClr val="0000CC"/>
                </a:solidFill>
                <a:latin typeface="Calibri" panose="020F0502020204030204" pitchFamily="34" charset="0"/>
              </a:rPr>
              <a:t>Mrs E Calvert</a:t>
            </a:r>
          </a:p>
          <a:p>
            <a:r>
              <a:rPr lang="en-GB" dirty="0" smtClean="0">
                <a:solidFill>
                  <a:srgbClr val="0000CC"/>
                </a:solidFill>
                <a:latin typeface="Calibri" panose="020F0502020204030204" pitchFamily="34" charset="0"/>
              </a:rPr>
              <a:t>Early Years Foundation Stage EYFS </a:t>
            </a:r>
          </a:p>
          <a:p>
            <a:endParaRPr lang="en-GB" dirty="0">
              <a:solidFill>
                <a:srgbClr val="0000CC"/>
              </a:solidFill>
            </a:endParaRPr>
          </a:p>
        </p:txBody>
      </p:sp>
      <p:pic>
        <p:nvPicPr>
          <p:cNvPr id="7" name="Picture 6"/>
          <p:cNvPicPr>
            <a:picLocks noChangeAspect="1"/>
          </p:cNvPicPr>
          <p:nvPr/>
        </p:nvPicPr>
        <p:blipFill>
          <a:blip r:embed="rId3"/>
          <a:stretch>
            <a:fillRect/>
          </a:stretch>
        </p:blipFill>
        <p:spPr>
          <a:xfrm>
            <a:off x="3592096" y="4077072"/>
            <a:ext cx="1584176" cy="1517239"/>
          </a:xfrm>
          <a:prstGeom prst="rect">
            <a:avLst/>
          </a:prstGeom>
        </p:spPr>
      </p:pic>
    </p:spTree>
    <p:extLst>
      <p:ext uri="{BB962C8B-B14F-4D97-AF65-F5344CB8AC3E}">
        <p14:creationId xmlns:p14="http://schemas.microsoft.com/office/powerpoint/2010/main" val="2290471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Transition to School</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Yes we have already met…</a:t>
            </a:r>
            <a:endParaRPr lang="en-GB" dirty="0"/>
          </a:p>
          <a:p>
            <a:r>
              <a:rPr lang="en-GB" dirty="0" smtClean="0"/>
              <a:t>…it was lovely to have your child and yourself in school to have a family </a:t>
            </a:r>
            <a:r>
              <a:rPr lang="en-GB" dirty="0"/>
              <a:t>meeting with the Early Years </a:t>
            </a:r>
            <a:r>
              <a:rPr lang="en-GB" dirty="0" smtClean="0"/>
              <a:t>staff prior to their first day with us. </a:t>
            </a:r>
            <a:r>
              <a:rPr lang="en-GB" dirty="0"/>
              <a:t>This </a:t>
            </a:r>
            <a:r>
              <a:rPr lang="en-GB" dirty="0" smtClean="0"/>
              <a:t>allowed </a:t>
            </a:r>
            <a:r>
              <a:rPr lang="en-GB" dirty="0"/>
              <a:t>you to tell us about your child so that we can quickly start to work with you to support your child's learning</a:t>
            </a:r>
            <a:r>
              <a:rPr lang="en-GB" dirty="0" smtClean="0"/>
              <a:t>.</a:t>
            </a:r>
          </a:p>
          <a:p>
            <a:r>
              <a:rPr lang="en-GB" dirty="0" smtClean="0"/>
              <a:t>A happy start to school is essential, our warm and caring approach ensures a successful beginning to being a life-long learner.</a:t>
            </a:r>
            <a:endParaRPr lang="en-GB" dirty="0"/>
          </a:p>
        </p:txBody>
      </p:sp>
    </p:spTree>
    <p:extLst>
      <p:ext uri="{BB962C8B-B14F-4D97-AF65-F5344CB8AC3E}">
        <p14:creationId xmlns:p14="http://schemas.microsoft.com/office/powerpoint/2010/main" val="155414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GB" dirty="0" smtClean="0">
                <a:latin typeface="Calibri" panose="020F0502020204030204" pitchFamily="34" charset="0"/>
              </a:rPr>
              <a:t/>
            </a:r>
            <a:br>
              <a:rPr lang="en-GB" dirty="0" smtClean="0">
                <a:latin typeface="Calibri" panose="020F0502020204030204" pitchFamily="34" charset="0"/>
              </a:rPr>
            </a:br>
            <a:r>
              <a:rPr lang="en-GB" dirty="0">
                <a:latin typeface="Calibri" panose="020F0502020204030204" pitchFamily="34" charset="0"/>
              </a:rPr>
              <a:t/>
            </a:r>
            <a:br>
              <a:rPr lang="en-GB" dirty="0">
                <a:latin typeface="Calibri" panose="020F0502020204030204" pitchFamily="34" charset="0"/>
              </a:rPr>
            </a:br>
            <a:r>
              <a:rPr lang="en-GB" b="1" u="sng" dirty="0" smtClean="0">
                <a:latin typeface="Calibri" panose="020F0502020204030204" pitchFamily="34" charset="0"/>
              </a:rPr>
              <a:t>Characteristics </a:t>
            </a:r>
            <a:r>
              <a:rPr lang="en-GB" b="1" u="sng" dirty="0" smtClean="0">
                <a:latin typeface="Calibri" panose="020F0502020204030204" pitchFamily="34" charset="0"/>
              </a:rPr>
              <a:t>of Effective </a:t>
            </a:r>
            <a:r>
              <a:rPr lang="en-GB" b="1" u="sng" dirty="0">
                <a:latin typeface="Calibri" panose="020F0502020204030204" pitchFamily="34" charset="0"/>
              </a:rPr>
              <a:t>Learning</a:t>
            </a:r>
            <a:r>
              <a:rPr lang="en-GB" dirty="0">
                <a:latin typeface="Calibri" panose="020F0502020204030204" pitchFamily="34" charset="0"/>
              </a:rPr>
              <a:t/>
            </a:r>
            <a:br>
              <a:rPr lang="en-GB" dirty="0">
                <a:latin typeface="Calibri" panose="020F0502020204030204" pitchFamily="34" charset="0"/>
              </a:rPr>
            </a:br>
            <a:r>
              <a:rPr lang="en-GB" b="1" dirty="0" smtClean="0">
                <a:solidFill>
                  <a:srgbClr val="9900FF"/>
                </a:solidFill>
                <a:latin typeface="Comic Sans MS" pitchFamily="66" charset="0"/>
              </a:rPr>
              <a:t/>
            </a:r>
            <a:br>
              <a:rPr lang="en-GB" b="1" dirty="0" smtClean="0">
                <a:solidFill>
                  <a:srgbClr val="9900FF"/>
                </a:solidFill>
                <a:latin typeface="Comic Sans MS" pitchFamily="66" charset="0"/>
              </a:rPr>
            </a:br>
            <a:endParaRPr lang="en-GB" dirty="0"/>
          </a:p>
        </p:txBody>
      </p:sp>
      <p:sp>
        <p:nvSpPr>
          <p:cNvPr id="3" name="Content Placeholder 2"/>
          <p:cNvSpPr>
            <a:spLocks noGrp="1"/>
          </p:cNvSpPr>
          <p:nvPr>
            <p:ph idx="1"/>
          </p:nvPr>
        </p:nvSpPr>
        <p:spPr>
          <a:xfrm>
            <a:off x="457200" y="1600200"/>
            <a:ext cx="8363272" cy="4925144"/>
          </a:xfrm>
        </p:spPr>
        <p:txBody>
          <a:bodyPr>
            <a:normAutofit fontScale="85000" lnSpcReduction="10000"/>
          </a:bodyPr>
          <a:lstStyle/>
          <a:p>
            <a:pPr>
              <a:buClr>
                <a:schemeClr val="bg2"/>
              </a:buClr>
            </a:pPr>
            <a:r>
              <a:rPr lang="en-GB" dirty="0" smtClean="0">
                <a:solidFill>
                  <a:srgbClr val="0066FF"/>
                </a:solidFill>
                <a:latin typeface="Calibri" panose="020F0502020204030204" pitchFamily="34" charset="0"/>
              </a:rPr>
              <a:t>Playing and Exploring</a:t>
            </a:r>
          </a:p>
          <a:p>
            <a:pPr>
              <a:buClr>
                <a:schemeClr val="bg2"/>
              </a:buClr>
            </a:pPr>
            <a:r>
              <a:rPr lang="en-GB" dirty="0" smtClean="0">
                <a:solidFill>
                  <a:srgbClr val="0066FF"/>
                </a:solidFill>
                <a:latin typeface="Calibri" panose="020F0502020204030204" pitchFamily="34" charset="0"/>
              </a:rPr>
              <a:t>Active Learning</a:t>
            </a:r>
          </a:p>
          <a:p>
            <a:pPr>
              <a:buClr>
                <a:schemeClr val="bg2"/>
              </a:buClr>
            </a:pPr>
            <a:r>
              <a:rPr lang="en-GB" dirty="0" smtClean="0">
                <a:solidFill>
                  <a:srgbClr val="0066FF"/>
                </a:solidFill>
                <a:latin typeface="Calibri" panose="020F0502020204030204" pitchFamily="34" charset="0"/>
              </a:rPr>
              <a:t>Critical </a:t>
            </a:r>
            <a:r>
              <a:rPr lang="en-GB" dirty="0" smtClean="0">
                <a:solidFill>
                  <a:srgbClr val="0066FF"/>
                </a:solidFill>
                <a:latin typeface="Calibri" panose="020F0502020204030204" pitchFamily="34" charset="0"/>
              </a:rPr>
              <a:t>Thinking</a:t>
            </a:r>
          </a:p>
          <a:p>
            <a:pPr>
              <a:buClr>
                <a:schemeClr val="bg2"/>
              </a:buClr>
            </a:pPr>
            <a:endParaRPr lang="en-GB" dirty="0" smtClean="0">
              <a:solidFill>
                <a:srgbClr val="0066FF"/>
              </a:solidFill>
              <a:latin typeface="Calibri" panose="020F0502020204030204" pitchFamily="34" charset="0"/>
            </a:endParaRPr>
          </a:p>
          <a:p>
            <a:pPr>
              <a:buClr>
                <a:schemeClr val="bg2"/>
              </a:buClr>
            </a:pPr>
            <a:endParaRPr lang="en-GB" dirty="0">
              <a:solidFill>
                <a:srgbClr val="0066FF"/>
              </a:solidFill>
              <a:latin typeface="Calibri" panose="020F0502020204030204" pitchFamily="34" charset="0"/>
            </a:endParaRPr>
          </a:p>
          <a:p>
            <a:pPr>
              <a:buClr>
                <a:schemeClr val="bg2"/>
              </a:buClr>
            </a:pPr>
            <a:endParaRPr lang="en-GB" dirty="0" smtClean="0">
              <a:solidFill>
                <a:srgbClr val="0066FF"/>
              </a:solidFill>
              <a:latin typeface="Calibri" panose="020F0502020204030204" pitchFamily="34" charset="0"/>
            </a:endParaRPr>
          </a:p>
          <a:p>
            <a:pPr>
              <a:buClr>
                <a:schemeClr val="bg2"/>
              </a:buClr>
            </a:pPr>
            <a:r>
              <a:rPr lang="en-GB" dirty="0" smtClean="0">
                <a:solidFill>
                  <a:srgbClr val="0066FF"/>
                </a:solidFill>
                <a:latin typeface="Calibri" panose="020F0502020204030204" pitchFamily="34" charset="0"/>
              </a:rPr>
              <a:t> </a:t>
            </a:r>
            <a:endParaRPr lang="en-GB" dirty="0">
              <a:solidFill>
                <a:srgbClr val="0066FF"/>
              </a:solidFill>
              <a:latin typeface="Calibri" panose="020F0502020204030204" pitchFamily="34" charset="0"/>
            </a:endParaRPr>
          </a:p>
          <a:p>
            <a:pPr>
              <a:buClr>
                <a:schemeClr val="bg2"/>
              </a:buClr>
            </a:pPr>
            <a:endParaRPr lang="en-GB" dirty="0" smtClean="0">
              <a:solidFill>
                <a:srgbClr val="0066FF"/>
              </a:solidFill>
              <a:latin typeface="Calibri" panose="020F0502020204030204" pitchFamily="34" charset="0"/>
            </a:endParaRPr>
          </a:p>
          <a:p>
            <a:pPr>
              <a:buClr>
                <a:schemeClr val="bg2"/>
              </a:buClr>
            </a:pPr>
            <a:r>
              <a:rPr lang="en-GB" dirty="0"/>
              <a:t>Do you see the three characteristics? Do you see them really engaged? Do you see them motivated? And do you see them doing their own thinking?</a:t>
            </a:r>
          </a:p>
          <a:p>
            <a:pPr>
              <a:buClr>
                <a:schemeClr val="bg2"/>
              </a:buClr>
            </a:pPr>
            <a:endParaRPr lang="en-GB" dirty="0" smtClean="0">
              <a:solidFill>
                <a:srgbClr val="0066FF"/>
              </a:solidFill>
              <a:latin typeface="Calibri" panose="020F0502020204030204" pitchFamily="34" charset="0"/>
            </a:endParaRPr>
          </a:p>
          <a:p>
            <a:pPr>
              <a:buClr>
                <a:schemeClr val="bg2"/>
              </a:buClr>
            </a:pPr>
            <a:endParaRPr lang="en-GB" dirty="0" smtClean="0">
              <a:solidFill>
                <a:srgbClr val="0066FF"/>
              </a:solidFill>
              <a:latin typeface="Comic Sans MS" pitchFamily="66" charset="0"/>
            </a:endParaRPr>
          </a:p>
          <a:p>
            <a:pPr>
              <a:buClr>
                <a:schemeClr val="bg2"/>
              </a:buClr>
            </a:pPr>
            <a:endParaRPr lang="en-GB" b="1" dirty="0" smtClean="0">
              <a:solidFill>
                <a:srgbClr val="0066FF"/>
              </a:solidFill>
              <a:latin typeface="Comic Sans MS" pitchFamily="66" charset="0"/>
            </a:endParaRPr>
          </a:p>
          <a:p>
            <a:pPr>
              <a:buClr>
                <a:schemeClr val="bg2"/>
              </a:buClr>
              <a:buNone/>
            </a:pPr>
            <a:endParaRPr lang="en-GB" b="1" dirty="0" smtClean="0">
              <a:solidFill>
                <a:schemeClr val="accent2"/>
              </a:solidFill>
              <a:latin typeface="Comic Sans MS" pitchFamily="66" charset="0"/>
            </a:endParaRPr>
          </a:p>
          <a:p>
            <a:endParaRPr lang="en-GB" dirty="0"/>
          </a:p>
        </p:txBody>
      </p:sp>
      <p:pic>
        <p:nvPicPr>
          <p:cNvPr id="4" name="Picture 3"/>
          <p:cNvPicPr>
            <a:picLocks noChangeAspect="1"/>
          </p:cNvPicPr>
          <p:nvPr/>
        </p:nvPicPr>
        <p:blipFill rotWithShape="1">
          <a:blip r:embed="rId3"/>
          <a:srcRect t="21596" b="21716"/>
          <a:stretch/>
        </p:blipFill>
        <p:spPr>
          <a:xfrm>
            <a:off x="2627784" y="3104964"/>
            <a:ext cx="2667490" cy="2016224"/>
          </a:xfrm>
          <a:prstGeom prst="rect">
            <a:avLst/>
          </a:prstGeom>
        </p:spPr>
      </p:pic>
      <p:pic>
        <p:nvPicPr>
          <p:cNvPr id="5" name="Picture 4"/>
          <p:cNvPicPr>
            <a:picLocks noChangeAspect="1"/>
          </p:cNvPicPr>
          <p:nvPr/>
        </p:nvPicPr>
        <p:blipFill rotWithShape="1">
          <a:blip r:embed="rId4"/>
          <a:srcRect l="11529" t="12382" b="27092"/>
          <a:stretch/>
        </p:blipFill>
        <p:spPr>
          <a:xfrm>
            <a:off x="539552" y="3284984"/>
            <a:ext cx="1815665" cy="1656184"/>
          </a:xfrm>
          <a:prstGeom prst="rect">
            <a:avLst/>
          </a:prstGeom>
        </p:spPr>
      </p:pic>
      <p:pic>
        <p:nvPicPr>
          <p:cNvPr id="10" name="Picture 9"/>
          <p:cNvPicPr>
            <a:picLocks noChangeAspect="1"/>
          </p:cNvPicPr>
          <p:nvPr/>
        </p:nvPicPr>
        <p:blipFill>
          <a:blip r:embed="rId5"/>
          <a:stretch>
            <a:fillRect/>
          </a:stretch>
        </p:blipFill>
        <p:spPr>
          <a:xfrm>
            <a:off x="5686692" y="1522290"/>
            <a:ext cx="2706688" cy="3608917"/>
          </a:xfrm>
          <a:prstGeom prst="rect">
            <a:avLst/>
          </a:prstGeom>
        </p:spPr>
      </p:pic>
    </p:spTree>
    <p:extLst>
      <p:ext uri="{BB962C8B-B14F-4D97-AF65-F5344CB8AC3E}">
        <p14:creationId xmlns:p14="http://schemas.microsoft.com/office/powerpoint/2010/main" val="2381987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977" y="476672"/>
            <a:ext cx="8229600" cy="1143000"/>
          </a:xfrm>
        </p:spPr>
        <p:txBody>
          <a:bodyPr>
            <a:noAutofit/>
          </a:bodyPr>
          <a:lstStyle/>
          <a:p>
            <a:r>
              <a:rPr lang="en-GB" sz="3600" u="sng" dirty="0" smtClean="0">
                <a:latin typeface="Calibri" panose="020F0502020204030204" pitchFamily="34" charset="0"/>
              </a:rPr>
              <a:t>The Foundation Stage</a:t>
            </a:r>
            <a:br>
              <a:rPr lang="en-GB" sz="3600" u="sng" dirty="0" smtClean="0">
                <a:latin typeface="Calibri" panose="020F0502020204030204" pitchFamily="34" charset="0"/>
              </a:rPr>
            </a:br>
            <a:r>
              <a:rPr lang="en-GB" sz="3600" u="sng" dirty="0" smtClean="0">
                <a:latin typeface="Calibri" panose="020F0502020204030204" pitchFamily="34" charset="0"/>
              </a:rPr>
              <a:t> Curriculum</a:t>
            </a:r>
            <a:endParaRPr lang="en-GB" sz="3600" u="sng" dirty="0">
              <a:latin typeface="Calibri" panose="020F0502020204030204" pitchFamily="34" charset="0"/>
            </a:endParaRPr>
          </a:p>
        </p:txBody>
      </p:sp>
      <p:sp>
        <p:nvSpPr>
          <p:cNvPr id="4" name="TextBox 3"/>
          <p:cNvSpPr txBox="1"/>
          <p:nvPr/>
        </p:nvSpPr>
        <p:spPr>
          <a:xfrm>
            <a:off x="881765" y="1700807"/>
            <a:ext cx="3600400" cy="830997"/>
          </a:xfrm>
          <a:prstGeom prst="rect">
            <a:avLst/>
          </a:prstGeom>
          <a:noFill/>
        </p:spPr>
        <p:txBody>
          <a:bodyPr wrap="square" rtlCol="0">
            <a:spAutoFit/>
          </a:bodyPr>
          <a:lstStyle/>
          <a:p>
            <a:pPr algn="ctr"/>
            <a:r>
              <a:rPr lang="en-GB" sz="2400" dirty="0" smtClean="0">
                <a:solidFill>
                  <a:srgbClr val="0066FF"/>
                </a:solidFill>
                <a:latin typeface="Comic Sans MS" pitchFamily="66" charset="0"/>
              </a:rPr>
              <a:t>3 prime </a:t>
            </a:r>
          </a:p>
          <a:p>
            <a:pPr algn="ctr"/>
            <a:r>
              <a:rPr lang="en-GB" sz="2400" dirty="0" smtClean="0">
                <a:solidFill>
                  <a:srgbClr val="0066FF"/>
                </a:solidFill>
                <a:latin typeface="Comic Sans MS" pitchFamily="66" charset="0"/>
              </a:rPr>
              <a:t>areas of learning:</a:t>
            </a:r>
            <a:endParaRPr lang="en-GB" sz="2400" dirty="0">
              <a:solidFill>
                <a:srgbClr val="0066FF"/>
              </a:solidFill>
              <a:latin typeface="Comic Sans MS" pitchFamily="66" charset="0"/>
            </a:endParaRPr>
          </a:p>
        </p:txBody>
      </p:sp>
      <p:sp>
        <p:nvSpPr>
          <p:cNvPr id="5" name="TextBox 4"/>
          <p:cNvSpPr txBox="1"/>
          <p:nvPr/>
        </p:nvSpPr>
        <p:spPr>
          <a:xfrm>
            <a:off x="5292080" y="1700808"/>
            <a:ext cx="3600400" cy="830997"/>
          </a:xfrm>
          <a:prstGeom prst="rect">
            <a:avLst/>
          </a:prstGeom>
          <a:noFill/>
        </p:spPr>
        <p:txBody>
          <a:bodyPr wrap="square" rtlCol="0">
            <a:spAutoFit/>
          </a:bodyPr>
          <a:lstStyle/>
          <a:p>
            <a:pPr algn="ctr"/>
            <a:r>
              <a:rPr lang="en-GB" sz="2400" dirty="0" smtClean="0">
                <a:solidFill>
                  <a:srgbClr val="0066FF"/>
                </a:solidFill>
                <a:latin typeface="Comic Sans MS" pitchFamily="66" charset="0"/>
              </a:rPr>
              <a:t>4 specific </a:t>
            </a:r>
          </a:p>
          <a:p>
            <a:pPr algn="ctr"/>
            <a:r>
              <a:rPr lang="en-GB" sz="2400" dirty="0" smtClean="0">
                <a:solidFill>
                  <a:srgbClr val="0066FF"/>
                </a:solidFill>
                <a:latin typeface="Comic Sans MS" pitchFamily="66" charset="0"/>
              </a:rPr>
              <a:t>areas of learning:</a:t>
            </a:r>
            <a:endParaRPr lang="en-GB" sz="2400" dirty="0">
              <a:solidFill>
                <a:srgbClr val="0066FF"/>
              </a:solidFill>
              <a:latin typeface="Comic Sans MS" pitchFamily="66" charset="0"/>
            </a:endParaRPr>
          </a:p>
        </p:txBody>
      </p:sp>
      <p:sp>
        <p:nvSpPr>
          <p:cNvPr id="8" name="Rectangle 7"/>
          <p:cNvSpPr/>
          <p:nvPr/>
        </p:nvSpPr>
        <p:spPr>
          <a:xfrm>
            <a:off x="353745" y="5204216"/>
            <a:ext cx="8352928" cy="1169551"/>
          </a:xfrm>
          <a:prstGeom prst="rect">
            <a:avLst/>
          </a:prstGeom>
        </p:spPr>
        <p:txBody>
          <a:bodyPr wrap="square">
            <a:spAutoFit/>
          </a:bodyPr>
          <a:lstStyle/>
          <a:p>
            <a:pPr marL="342900" indent="-342900">
              <a:spcBef>
                <a:spcPct val="50000"/>
              </a:spcBef>
              <a:buFont typeface="Arial" pitchFamily="34" charset="0"/>
              <a:buChar char="•"/>
            </a:pPr>
            <a:r>
              <a:rPr lang="en-GB" sz="2000" dirty="0" smtClean="0">
                <a:latin typeface="Calibri" panose="020F0502020204030204" pitchFamily="34" charset="0"/>
              </a:rPr>
              <a:t>We collect evidence against these areas </a:t>
            </a:r>
          </a:p>
          <a:p>
            <a:pPr marL="342900" indent="-342900">
              <a:spcBef>
                <a:spcPct val="50000"/>
              </a:spcBef>
              <a:buFont typeface="Arial" pitchFamily="34" charset="0"/>
              <a:buChar char="•"/>
            </a:pPr>
            <a:r>
              <a:rPr lang="en-GB" sz="2000" dirty="0" smtClean="0">
                <a:latin typeface="Calibri" panose="020F0502020204030204" pitchFamily="34" charset="0"/>
              </a:rPr>
              <a:t>Contributions from home are really important – </a:t>
            </a:r>
            <a:r>
              <a:rPr lang="en-GB" sz="2000" dirty="0">
                <a:latin typeface="Calibri" panose="020F0502020204030204" pitchFamily="34" charset="0"/>
              </a:rPr>
              <a:t>please add to these </a:t>
            </a:r>
            <a:r>
              <a:rPr lang="en-GB" sz="2000" dirty="0" smtClean="0">
                <a:latin typeface="Calibri" panose="020F0502020204030204" pitchFamily="34" charset="0"/>
              </a:rPr>
              <a:t>to Tapestry</a:t>
            </a:r>
            <a:endParaRPr lang="en-GB" sz="2000" dirty="0">
              <a:latin typeface="Comic Sans MS" pitchFamily="66" charset="0"/>
            </a:endParaRPr>
          </a:p>
        </p:txBody>
      </p:sp>
      <p:sp>
        <p:nvSpPr>
          <p:cNvPr id="9" name="Rectangle 8"/>
          <p:cNvSpPr/>
          <p:nvPr/>
        </p:nvSpPr>
        <p:spPr>
          <a:xfrm>
            <a:off x="1115616" y="2684268"/>
            <a:ext cx="3249609" cy="369332"/>
          </a:xfrm>
          <a:prstGeom prst="rect">
            <a:avLst/>
          </a:prstGeom>
        </p:spPr>
        <p:txBody>
          <a:bodyPr wrap="none">
            <a:spAutoFit/>
          </a:bodyPr>
          <a:lstStyle/>
          <a:p>
            <a:pPr algn="ctr">
              <a:spcBef>
                <a:spcPct val="50000"/>
              </a:spcBef>
            </a:pPr>
            <a:r>
              <a:rPr lang="en-GB" dirty="0" smtClean="0">
                <a:solidFill>
                  <a:srgbClr val="FF66CC"/>
                </a:solidFill>
                <a:latin typeface="Comic Sans MS" pitchFamily="66" charset="0"/>
              </a:rPr>
              <a:t>Communication and Language</a:t>
            </a:r>
            <a:endParaRPr lang="en-GB" dirty="0">
              <a:solidFill>
                <a:srgbClr val="FF66CC"/>
              </a:solidFill>
              <a:latin typeface="Comic Sans MS" pitchFamily="66" charset="0"/>
            </a:endParaRPr>
          </a:p>
        </p:txBody>
      </p:sp>
      <p:sp>
        <p:nvSpPr>
          <p:cNvPr id="10" name="Rectangle 9"/>
          <p:cNvSpPr/>
          <p:nvPr/>
        </p:nvSpPr>
        <p:spPr>
          <a:xfrm>
            <a:off x="1408219" y="3281970"/>
            <a:ext cx="2547492" cy="369332"/>
          </a:xfrm>
          <a:prstGeom prst="rect">
            <a:avLst/>
          </a:prstGeom>
        </p:spPr>
        <p:txBody>
          <a:bodyPr wrap="none">
            <a:spAutoFit/>
          </a:bodyPr>
          <a:lstStyle/>
          <a:p>
            <a:pPr algn="ctr">
              <a:spcBef>
                <a:spcPct val="50000"/>
              </a:spcBef>
            </a:pPr>
            <a:r>
              <a:rPr lang="en-GB" dirty="0" smtClean="0">
                <a:solidFill>
                  <a:srgbClr val="6600CC"/>
                </a:solidFill>
                <a:latin typeface="Comic Sans MS" pitchFamily="66" charset="0"/>
              </a:rPr>
              <a:t>Physical Development</a:t>
            </a:r>
            <a:endParaRPr lang="en-GB" dirty="0">
              <a:solidFill>
                <a:srgbClr val="6600CC"/>
              </a:solidFill>
              <a:latin typeface="Comic Sans MS" pitchFamily="66" charset="0"/>
            </a:endParaRPr>
          </a:p>
        </p:txBody>
      </p:sp>
      <p:sp>
        <p:nvSpPr>
          <p:cNvPr id="11" name="Rectangle 10"/>
          <p:cNvSpPr/>
          <p:nvPr/>
        </p:nvSpPr>
        <p:spPr>
          <a:xfrm>
            <a:off x="314335" y="4005064"/>
            <a:ext cx="4572000" cy="646331"/>
          </a:xfrm>
          <a:prstGeom prst="rect">
            <a:avLst/>
          </a:prstGeom>
        </p:spPr>
        <p:txBody>
          <a:bodyPr>
            <a:spAutoFit/>
          </a:bodyPr>
          <a:lstStyle/>
          <a:p>
            <a:pPr algn="ctr"/>
            <a:r>
              <a:rPr lang="en-GB" dirty="0" smtClean="0">
                <a:solidFill>
                  <a:srgbClr val="CC3399"/>
                </a:solidFill>
                <a:latin typeface="Comic Sans MS" pitchFamily="66" charset="0"/>
              </a:rPr>
              <a:t>Personal, Social and </a:t>
            </a:r>
          </a:p>
          <a:p>
            <a:pPr algn="ctr"/>
            <a:r>
              <a:rPr lang="en-GB" dirty="0" smtClean="0">
                <a:solidFill>
                  <a:srgbClr val="CC3399"/>
                </a:solidFill>
                <a:latin typeface="Comic Sans MS" pitchFamily="66" charset="0"/>
              </a:rPr>
              <a:t>Emotional Development</a:t>
            </a:r>
            <a:endParaRPr lang="en-GB" dirty="0">
              <a:solidFill>
                <a:srgbClr val="CC3399"/>
              </a:solidFill>
              <a:latin typeface="Comic Sans MS" pitchFamily="66" charset="0"/>
            </a:endParaRPr>
          </a:p>
        </p:txBody>
      </p:sp>
      <p:sp>
        <p:nvSpPr>
          <p:cNvPr id="12" name="Rectangle 11"/>
          <p:cNvSpPr/>
          <p:nvPr/>
        </p:nvSpPr>
        <p:spPr>
          <a:xfrm>
            <a:off x="5530335" y="3655652"/>
            <a:ext cx="3305713" cy="369332"/>
          </a:xfrm>
          <a:prstGeom prst="rect">
            <a:avLst/>
          </a:prstGeom>
        </p:spPr>
        <p:txBody>
          <a:bodyPr wrap="none">
            <a:spAutoFit/>
          </a:bodyPr>
          <a:lstStyle/>
          <a:p>
            <a:pPr>
              <a:spcBef>
                <a:spcPct val="50000"/>
              </a:spcBef>
            </a:pPr>
            <a:r>
              <a:rPr lang="en-GB" dirty="0" smtClean="0">
                <a:solidFill>
                  <a:srgbClr val="009900"/>
                </a:solidFill>
                <a:latin typeface="Comic Sans MS" pitchFamily="66" charset="0"/>
              </a:rPr>
              <a:t>Understanding of the World</a:t>
            </a:r>
            <a:endParaRPr lang="en-GB" dirty="0">
              <a:solidFill>
                <a:srgbClr val="009900"/>
              </a:solidFill>
              <a:latin typeface="Comic Sans MS" pitchFamily="66" charset="0"/>
            </a:endParaRPr>
          </a:p>
        </p:txBody>
      </p:sp>
      <p:sp>
        <p:nvSpPr>
          <p:cNvPr id="13" name="Rectangle 12"/>
          <p:cNvSpPr/>
          <p:nvPr/>
        </p:nvSpPr>
        <p:spPr>
          <a:xfrm>
            <a:off x="6293658" y="3053600"/>
            <a:ext cx="1577676" cy="369332"/>
          </a:xfrm>
          <a:prstGeom prst="rect">
            <a:avLst/>
          </a:prstGeom>
        </p:spPr>
        <p:txBody>
          <a:bodyPr wrap="none">
            <a:spAutoFit/>
          </a:bodyPr>
          <a:lstStyle/>
          <a:p>
            <a:pPr>
              <a:spcBef>
                <a:spcPct val="50000"/>
              </a:spcBef>
            </a:pPr>
            <a:r>
              <a:rPr lang="en-GB" dirty="0" smtClean="0">
                <a:solidFill>
                  <a:srgbClr val="3399FF"/>
                </a:solidFill>
                <a:latin typeface="Comic Sans MS" pitchFamily="66" charset="0"/>
              </a:rPr>
              <a:t>Mathematics</a:t>
            </a:r>
            <a:endParaRPr lang="en-GB" sz="2000" dirty="0">
              <a:solidFill>
                <a:srgbClr val="3399FF"/>
              </a:solidFill>
              <a:latin typeface="Comic Sans MS" pitchFamily="66" charset="0"/>
            </a:endParaRPr>
          </a:p>
        </p:txBody>
      </p:sp>
      <p:sp>
        <p:nvSpPr>
          <p:cNvPr id="14" name="Rectangle 13"/>
          <p:cNvSpPr/>
          <p:nvPr/>
        </p:nvSpPr>
        <p:spPr>
          <a:xfrm>
            <a:off x="6538282" y="2571875"/>
            <a:ext cx="1107996" cy="400110"/>
          </a:xfrm>
          <a:prstGeom prst="rect">
            <a:avLst/>
          </a:prstGeom>
        </p:spPr>
        <p:txBody>
          <a:bodyPr wrap="none">
            <a:spAutoFit/>
          </a:bodyPr>
          <a:lstStyle/>
          <a:p>
            <a:pPr>
              <a:spcBef>
                <a:spcPct val="50000"/>
              </a:spcBef>
            </a:pPr>
            <a:r>
              <a:rPr lang="en-GB" dirty="0" smtClean="0">
                <a:solidFill>
                  <a:srgbClr val="CCCC00"/>
                </a:solidFill>
                <a:latin typeface="Comic Sans MS" pitchFamily="66" charset="0"/>
              </a:rPr>
              <a:t>Literacy</a:t>
            </a:r>
            <a:r>
              <a:rPr lang="en-GB" sz="2000" b="1" dirty="0" smtClean="0">
                <a:solidFill>
                  <a:srgbClr val="CCCC00"/>
                </a:solidFill>
                <a:latin typeface="Comic Sans MS" pitchFamily="66" charset="0"/>
              </a:rPr>
              <a:t>	</a:t>
            </a:r>
            <a:endParaRPr lang="en-GB" sz="2000" b="1" dirty="0">
              <a:solidFill>
                <a:srgbClr val="CCCC00"/>
              </a:solidFill>
              <a:latin typeface="Comic Sans MS" pitchFamily="66" charset="0"/>
            </a:endParaRPr>
          </a:p>
        </p:txBody>
      </p:sp>
      <p:sp>
        <p:nvSpPr>
          <p:cNvPr id="15" name="Rectangle 14"/>
          <p:cNvSpPr/>
          <p:nvPr/>
        </p:nvSpPr>
        <p:spPr>
          <a:xfrm>
            <a:off x="6203597" y="4216329"/>
            <a:ext cx="1959191" cy="701731"/>
          </a:xfrm>
          <a:prstGeom prst="rect">
            <a:avLst/>
          </a:prstGeom>
        </p:spPr>
        <p:txBody>
          <a:bodyPr wrap="none">
            <a:spAutoFit/>
          </a:bodyPr>
          <a:lstStyle/>
          <a:p>
            <a:pPr algn="ctr">
              <a:spcBef>
                <a:spcPct val="20000"/>
              </a:spcBef>
            </a:pPr>
            <a:r>
              <a:rPr lang="en-GB" dirty="0" smtClean="0">
                <a:solidFill>
                  <a:srgbClr val="FF6600"/>
                </a:solidFill>
                <a:latin typeface="Comic Sans MS" pitchFamily="66" charset="0"/>
              </a:rPr>
              <a:t>Expressive Arts</a:t>
            </a:r>
          </a:p>
          <a:p>
            <a:pPr algn="ctr">
              <a:spcBef>
                <a:spcPct val="20000"/>
              </a:spcBef>
            </a:pPr>
            <a:r>
              <a:rPr lang="en-GB" dirty="0" smtClean="0">
                <a:solidFill>
                  <a:srgbClr val="FF6600"/>
                </a:solidFill>
                <a:latin typeface="Comic Sans MS" pitchFamily="66" charset="0"/>
              </a:rPr>
              <a:t> and Design</a:t>
            </a:r>
            <a:endParaRPr lang="en-GB" dirty="0">
              <a:solidFill>
                <a:srgbClr val="FF6600"/>
              </a:solidFill>
              <a:latin typeface="Comic Sans MS" pitchFamily="66" charset="0"/>
            </a:endParaRPr>
          </a:p>
        </p:txBody>
      </p:sp>
      <p:sp>
        <p:nvSpPr>
          <p:cNvPr id="70" name="TextBox 69"/>
          <p:cNvSpPr txBox="1"/>
          <p:nvPr/>
        </p:nvSpPr>
        <p:spPr>
          <a:xfrm rot="16200000">
            <a:off x="-283894" y="3007434"/>
            <a:ext cx="2160240" cy="461665"/>
          </a:xfrm>
          <a:prstGeom prst="rect">
            <a:avLst/>
          </a:prstGeom>
          <a:noFill/>
        </p:spPr>
        <p:txBody>
          <a:bodyPr wrap="square" rtlCol="0">
            <a:spAutoFit/>
          </a:bodyPr>
          <a:lstStyle/>
          <a:p>
            <a:pPr algn="ctr"/>
            <a:r>
              <a:rPr lang="en-GB" sz="2400" b="1" dirty="0" smtClean="0">
                <a:latin typeface="Comic Sans MS" pitchFamily="66" charset="0"/>
              </a:rPr>
              <a:t>THE   HOW</a:t>
            </a:r>
            <a:endParaRPr lang="en-GB" sz="2400" b="1" dirty="0">
              <a:latin typeface="Comic Sans MS" pitchFamily="66" charset="0"/>
            </a:endParaRPr>
          </a:p>
        </p:txBody>
      </p:sp>
      <p:sp>
        <p:nvSpPr>
          <p:cNvPr id="71" name="TextBox 70"/>
          <p:cNvSpPr txBox="1"/>
          <p:nvPr/>
        </p:nvSpPr>
        <p:spPr>
          <a:xfrm rot="16200000">
            <a:off x="4044972" y="3007433"/>
            <a:ext cx="2448272" cy="461665"/>
          </a:xfrm>
          <a:prstGeom prst="rect">
            <a:avLst/>
          </a:prstGeom>
          <a:noFill/>
        </p:spPr>
        <p:txBody>
          <a:bodyPr wrap="square" rtlCol="0">
            <a:spAutoFit/>
          </a:bodyPr>
          <a:lstStyle/>
          <a:p>
            <a:pPr algn="ctr"/>
            <a:r>
              <a:rPr lang="en-GB" sz="2400" b="1" dirty="0" smtClean="0">
                <a:latin typeface="Comic Sans MS" pitchFamily="66" charset="0"/>
              </a:rPr>
              <a:t>THE WHAT</a:t>
            </a:r>
            <a:endParaRPr lang="en-GB" sz="2400" b="1" dirty="0">
              <a:latin typeface="Comic Sans MS" pitchFamily="66" charset="0"/>
            </a:endParaRPr>
          </a:p>
        </p:txBody>
      </p:sp>
    </p:spTree>
    <p:extLst>
      <p:ext uri="{BB962C8B-B14F-4D97-AF65-F5344CB8AC3E}">
        <p14:creationId xmlns:p14="http://schemas.microsoft.com/office/powerpoint/2010/main" val="366005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en-GB" sz="2200" b="1" dirty="0" smtClean="0">
                <a:latin typeface="Comic Sans MS" pitchFamily="66" charset="0"/>
              </a:rPr>
              <a:t>More information about Areas of Learning and Characteristics of Effective Learning can be found in these guidance materials:</a:t>
            </a:r>
            <a:r>
              <a:rPr lang="en-GB" dirty="0" smtClean="0"/>
              <a:t/>
            </a:r>
            <a:br>
              <a:rPr lang="en-GB" dirty="0" smtClean="0"/>
            </a:br>
            <a:r>
              <a:rPr lang="en-GB" dirty="0" smtClean="0">
                <a:solidFill>
                  <a:srgbClr val="9900FF"/>
                </a:solidFill>
              </a:rPr>
              <a:t> </a:t>
            </a:r>
            <a:endParaRPr lang="en-GB" dirty="0">
              <a:solidFill>
                <a:srgbClr val="9900FF"/>
              </a:solidFill>
            </a:endParaRPr>
          </a:p>
        </p:txBody>
      </p:sp>
      <p:sp>
        <p:nvSpPr>
          <p:cNvPr id="3" name="Content Placeholder 2"/>
          <p:cNvSpPr>
            <a:spLocks noGrp="1"/>
          </p:cNvSpPr>
          <p:nvPr>
            <p:ph idx="1"/>
          </p:nvPr>
        </p:nvSpPr>
        <p:spPr>
          <a:xfrm>
            <a:off x="719353" y="1628800"/>
            <a:ext cx="8229600" cy="1800200"/>
          </a:xfrm>
        </p:spPr>
        <p:txBody>
          <a:bodyPr>
            <a:normAutofit fontScale="62500" lnSpcReduction="20000"/>
          </a:bodyPr>
          <a:lstStyle/>
          <a:p>
            <a:pPr marL="0" indent="0" algn="ctr">
              <a:buNone/>
            </a:pPr>
            <a:r>
              <a:rPr lang="en-GB" dirty="0" smtClean="0">
                <a:solidFill>
                  <a:srgbClr val="0066FF"/>
                </a:solidFill>
                <a:latin typeface="Comic Sans MS" pitchFamily="66" charset="0"/>
                <a:hlinkClick r:id="rId3"/>
              </a:rPr>
              <a:t>https://www.gov.uk/government/publications/development-matters--2</a:t>
            </a:r>
            <a:r>
              <a:rPr lang="en-GB" dirty="0" smtClean="0">
                <a:solidFill>
                  <a:srgbClr val="0066FF"/>
                </a:solidFill>
                <a:latin typeface="Comic Sans MS" pitchFamily="66" charset="0"/>
              </a:rPr>
              <a:t> </a:t>
            </a:r>
          </a:p>
          <a:p>
            <a:pPr marL="0" indent="0" algn="ctr">
              <a:buNone/>
            </a:pPr>
            <a:endParaRPr lang="en-GB" dirty="0" smtClean="0">
              <a:solidFill>
                <a:srgbClr val="0066FF"/>
              </a:solidFill>
              <a:latin typeface="Comic Sans MS" pitchFamily="66" charset="0"/>
            </a:endParaRPr>
          </a:p>
          <a:p>
            <a:pPr marL="0" indent="0" algn="ctr">
              <a:buNone/>
            </a:pPr>
            <a:r>
              <a:rPr lang="en-GB" dirty="0" smtClean="0">
                <a:solidFill>
                  <a:srgbClr val="0066FF"/>
                </a:solidFill>
                <a:latin typeface="Comic Sans MS" pitchFamily="66" charset="0"/>
              </a:rPr>
              <a:t>https://birthto5matters.org.uk/</a:t>
            </a:r>
            <a:r>
              <a:rPr lang="en-GB" dirty="0" smtClean="0">
                <a:solidFill>
                  <a:srgbClr val="0066FF"/>
                </a:solidFill>
              </a:rPr>
              <a:t/>
            </a:r>
            <a:br>
              <a:rPr lang="en-GB" dirty="0" smtClean="0">
                <a:solidFill>
                  <a:srgbClr val="0066FF"/>
                </a:solidFill>
              </a:rPr>
            </a:br>
            <a:r>
              <a:rPr lang="en-GB" dirty="0" smtClean="0">
                <a:solidFill>
                  <a:srgbClr val="0066FF"/>
                </a:solidFill>
              </a:rPr>
              <a:t/>
            </a:r>
            <a:br>
              <a:rPr lang="en-GB" dirty="0" smtClean="0">
                <a:solidFill>
                  <a:srgbClr val="0066FF"/>
                </a:solidFill>
              </a:rPr>
            </a:br>
            <a:endParaRPr lang="en-GB" dirty="0">
              <a:solidFill>
                <a:srgbClr val="0066FF"/>
              </a:solidFill>
            </a:endParaRPr>
          </a:p>
        </p:txBody>
      </p:sp>
      <p:pic>
        <p:nvPicPr>
          <p:cNvPr id="4" name="Picture 3"/>
          <p:cNvPicPr>
            <a:picLocks noChangeAspect="1"/>
          </p:cNvPicPr>
          <p:nvPr/>
        </p:nvPicPr>
        <p:blipFill>
          <a:blip r:embed="rId4"/>
          <a:stretch>
            <a:fillRect/>
          </a:stretch>
        </p:blipFill>
        <p:spPr>
          <a:xfrm>
            <a:off x="4868161" y="4128239"/>
            <a:ext cx="3765126" cy="1986828"/>
          </a:xfrm>
          <a:prstGeom prst="rect">
            <a:avLst/>
          </a:prstGeom>
        </p:spPr>
      </p:pic>
      <p:pic>
        <p:nvPicPr>
          <p:cNvPr id="5" name="Picture 4"/>
          <p:cNvPicPr>
            <a:picLocks noChangeAspect="1"/>
          </p:cNvPicPr>
          <p:nvPr/>
        </p:nvPicPr>
        <p:blipFill>
          <a:blip r:embed="rId5"/>
          <a:stretch>
            <a:fillRect/>
          </a:stretch>
        </p:blipFill>
        <p:spPr>
          <a:xfrm>
            <a:off x="320874" y="2996952"/>
            <a:ext cx="4261470" cy="3138687"/>
          </a:xfrm>
          <a:prstGeom prst="rect">
            <a:avLst/>
          </a:prstGeom>
        </p:spPr>
      </p:pic>
    </p:spTree>
    <p:extLst>
      <p:ext uri="{BB962C8B-B14F-4D97-AF65-F5344CB8AC3E}">
        <p14:creationId xmlns:p14="http://schemas.microsoft.com/office/powerpoint/2010/main" val="2181082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US" b="1" dirty="0" smtClean="0">
                <a:latin typeface="Calibri" panose="020F0502020204030204" pitchFamily="34" charset="0"/>
              </a:rPr>
              <a:t>Influence</a:t>
            </a:r>
            <a:r>
              <a:rPr lang="en-US" sz="5400" b="1" dirty="0" smtClean="0">
                <a:latin typeface="Calibri" panose="020F0502020204030204" pitchFamily="34" charset="0"/>
              </a:rPr>
              <a:t> </a:t>
            </a:r>
            <a:r>
              <a:rPr lang="en-US" b="1" dirty="0" smtClean="0">
                <a:latin typeface="Calibri" panose="020F0502020204030204" pitchFamily="34" charset="0"/>
              </a:rPr>
              <a:t>on Learning</a:t>
            </a:r>
            <a:r>
              <a:rPr lang="en-US" dirty="0" smtClean="0">
                <a:solidFill>
                  <a:srgbClr val="9900FF"/>
                </a:solidFill>
                <a:latin typeface="Calibri" panose="020F0502020204030204" pitchFamily="34" charset="0"/>
              </a:rPr>
              <a:t/>
            </a:r>
            <a:br>
              <a:rPr lang="en-US" dirty="0" smtClean="0">
                <a:solidFill>
                  <a:srgbClr val="9900FF"/>
                </a:solidFill>
                <a:latin typeface="Calibri" panose="020F0502020204030204" pitchFamily="34" charset="0"/>
              </a:rPr>
            </a:br>
            <a:endParaRPr lang="en-GB" dirty="0">
              <a:solidFill>
                <a:srgbClr val="9900FF"/>
              </a:solidFill>
              <a:latin typeface="Calibri" panose="020F0502020204030204" pitchFamily="34" charset="0"/>
            </a:endParaRPr>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900450626"/>
              </p:ext>
            </p:extLst>
          </p:nvPr>
        </p:nvGraphicFramePr>
        <p:xfrm>
          <a:off x="1115616" y="1265627"/>
          <a:ext cx="5544616" cy="4468237"/>
        </p:xfrm>
        <a:graphic>
          <a:graphicData uri="http://schemas.openxmlformats.org/presentationml/2006/ole">
            <mc:AlternateContent xmlns:mc="http://schemas.openxmlformats.org/markup-compatibility/2006">
              <mc:Choice xmlns:v="urn:schemas-microsoft-com:vml" Requires="v">
                <p:oleObj spid="_x0000_s1173" name="Picture" r:id="rId4" imgW="4896612" imgH="3733800" progId="Word.Picture.8">
                  <p:embed/>
                </p:oleObj>
              </mc:Choice>
              <mc:Fallback>
                <p:oleObj name="Picture" r:id="rId4" imgW="4896612" imgH="3733800" progId="Word.Picture.8">
                  <p:embed/>
                  <p:pic>
                    <p:nvPicPr>
                      <p:cNvPr id="0" name="Picture 4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1265627"/>
                        <a:ext cx="5544616" cy="4468237"/>
                      </a:xfrm>
                      <a:prstGeom prst="rect">
                        <a:avLst/>
                      </a:prstGeom>
                      <a:noFill/>
                      <a:extLst/>
                    </p:spPr>
                  </p:pic>
                </p:oleObj>
              </mc:Fallback>
            </mc:AlternateContent>
          </a:graphicData>
        </a:graphic>
      </p:graphicFrame>
      <p:pic>
        <p:nvPicPr>
          <p:cNvPr id="3" name="Picture 2"/>
          <p:cNvPicPr>
            <a:picLocks noChangeAspect="1"/>
          </p:cNvPicPr>
          <p:nvPr/>
        </p:nvPicPr>
        <p:blipFill>
          <a:blip r:embed="rId6"/>
          <a:stretch>
            <a:fillRect/>
          </a:stretch>
        </p:blipFill>
        <p:spPr>
          <a:xfrm>
            <a:off x="2195736" y="5630935"/>
            <a:ext cx="4162425" cy="866775"/>
          </a:xfrm>
          <a:prstGeom prst="rect">
            <a:avLst/>
          </a:prstGeom>
        </p:spPr>
      </p:pic>
      <p:sp>
        <p:nvSpPr>
          <p:cNvPr id="4" name="Rounded Rectangular Callout 3"/>
          <p:cNvSpPr/>
          <p:nvPr/>
        </p:nvSpPr>
        <p:spPr>
          <a:xfrm>
            <a:off x="452080" y="2283522"/>
            <a:ext cx="2160240" cy="2952936"/>
          </a:xfrm>
          <a:prstGeom prst="wedgeRoundRectCallout">
            <a:avLst>
              <a:gd name="adj1" fmla="val 39009"/>
              <a:gd name="adj2" fmla="val 603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B050"/>
                </a:solidFill>
              </a:rPr>
              <a:t>85% of children’s waking time is out of school. That’s why we love to hear about your learning at home via Tapestry.</a:t>
            </a:r>
            <a:endParaRPr lang="en-GB" dirty="0">
              <a:solidFill>
                <a:srgbClr val="00B050"/>
              </a:solidFill>
            </a:endParaRPr>
          </a:p>
        </p:txBody>
      </p:sp>
      <p:sp>
        <p:nvSpPr>
          <p:cNvPr id="6" name="Cloud Callout 5"/>
          <p:cNvSpPr/>
          <p:nvPr/>
        </p:nvSpPr>
        <p:spPr>
          <a:xfrm>
            <a:off x="5940152" y="1265627"/>
            <a:ext cx="2880321" cy="4468237"/>
          </a:xfrm>
          <a:prstGeom prst="cloudCallout">
            <a:avLst>
              <a:gd name="adj1" fmla="val -61908"/>
              <a:gd name="adj2" fmla="val 444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B050"/>
                </a:solidFill>
              </a:rPr>
              <a:t>Not sure what to tell us? Just have a go and we will guide you. It might help to think about the Areas of Learning and the Characteristics of Effective Learning.</a:t>
            </a:r>
            <a:endParaRPr lang="en-GB" dirty="0">
              <a:solidFill>
                <a:srgbClr val="00B050"/>
              </a:solidFill>
            </a:endParaRPr>
          </a:p>
        </p:txBody>
      </p:sp>
    </p:spTree>
    <p:extLst>
      <p:ext uri="{BB962C8B-B14F-4D97-AF65-F5344CB8AC3E}">
        <p14:creationId xmlns:p14="http://schemas.microsoft.com/office/powerpoint/2010/main" val="1707244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fontScale="90000"/>
          </a:bodyPr>
          <a:lstStyle/>
          <a:p>
            <a:r>
              <a:rPr lang="en-GB" dirty="0" smtClean="0"/>
              <a:t>A little more about…</a:t>
            </a:r>
            <a:br>
              <a:rPr lang="en-GB" dirty="0" smtClean="0"/>
            </a:br>
            <a:r>
              <a:rPr lang="en-GB" dirty="0" smtClean="0"/>
              <a:t>Literacy </a:t>
            </a:r>
            <a:r>
              <a:rPr lang="en-GB" dirty="0" smtClean="0"/>
              <a:t>(Reading &amp; Writing)</a:t>
            </a:r>
            <a:endParaRPr lang="en-GB" dirty="0"/>
          </a:p>
        </p:txBody>
      </p:sp>
      <p:sp>
        <p:nvSpPr>
          <p:cNvPr id="3" name="Content Placeholder 2"/>
          <p:cNvSpPr>
            <a:spLocks noGrp="1"/>
          </p:cNvSpPr>
          <p:nvPr>
            <p:ph idx="1"/>
          </p:nvPr>
        </p:nvSpPr>
        <p:spPr>
          <a:xfrm>
            <a:off x="457200" y="1600200"/>
            <a:ext cx="8229600" cy="4925144"/>
          </a:xfrm>
        </p:spPr>
        <p:txBody>
          <a:bodyPr>
            <a:normAutofit fontScale="47500" lnSpcReduction="20000"/>
          </a:bodyPr>
          <a:lstStyle/>
          <a:p>
            <a:pPr marL="0" indent="0">
              <a:buNone/>
            </a:pPr>
            <a:r>
              <a:rPr lang="en-GB" sz="4200" dirty="0" smtClean="0"/>
              <a:t>There are lots of skills involved in learning to read and write:</a:t>
            </a:r>
          </a:p>
          <a:p>
            <a:pPr marL="0" indent="0">
              <a:buNone/>
            </a:pPr>
            <a:endParaRPr lang="en-GB" dirty="0" smtClean="0"/>
          </a:p>
          <a:p>
            <a:r>
              <a:rPr lang="en-GB" dirty="0" smtClean="0"/>
              <a:t>Concepts about print e.g. reading and writing left to right etc </a:t>
            </a:r>
          </a:p>
          <a:p>
            <a:pPr marL="0" indent="0">
              <a:buNone/>
            </a:pPr>
            <a:endParaRPr lang="en-GB" dirty="0" smtClean="0"/>
          </a:p>
          <a:p>
            <a:r>
              <a:rPr lang="en-GB" dirty="0" smtClean="0"/>
              <a:t>Reading </a:t>
            </a:r>
            <a:r>
              <a:rPr lang="en-GB" dirty="0" smtClean="0"/>
              <a:t>Skills – </a:t>
            </a:r>
            <a:r>
              <a:rPr lang="en-GB" dirty="0" smtClean="0"/>
              <a:t>storytelling, learning new</a:t>
            </a:r>
          </a:p>
          <a:p>
            <a:pPr marL="0" indent="0">
              <a:buNone/>
            </a:pPr>
            <a:r>
              <a:rPr lang="en-GB" dirty="0" smtClean="0"/>
              <a:t> 	vocabulary, phonological awareness (rhyme,</a:t>
            </a:r>
          </a:p>
          <a:p>
            <a:pPr marL="0" indent="0">
              <a:buNone/>
            </a:pPr>
            <a:r>
              <a:rPr lang="en-GB" dirty="0"/>
              <a:t>	</a:t>
            </a:r>
            <a:r>
              <a:rPr lang="en-GB" dirty="0" smtClean="0"/>
              <a:t>syllables, recognising alliteration)</a:t>
            </a:r>
            <a:endParaRPr lang="en-GB" dirty="0" smtClean="0"/>
          </a:p>
          <a:p>
            <a:endParaRPr lang="en-GB" dirty="0"/>
          </a:p>
          <a:p>
            <a:r>
              <a:rPr lang="en-GB" dirty="0" smtClean="0"/>
              <a:t>Phonics: blending phonemes (sounds) to read and </a:t>
            </a:r>
          </a:p>
          <a:p>
            <a:pPr marL="0" indent="0">
              <a:buNone/>
            </a:pPr>
            <a:r>
              <a:rPr lang="en-GB" dirty="0"/>
              <a:t>	</a:t>
            </a:r>
            <a:r>
              <a:rPr lang="en-GB" dirty="0" smtClean="0"/>
              <a:t>and </a:t>
            </a:r>
            <a:r>
              <a:rPr lang="en-GB" dirty="0" smtClean="0"/>
              <a:t>segmenting phonemes </a:t>
            </a:r>
            <a:r>
              <a:rPr lang="en-GB" dirty="0"/>
              <a:t>to </a:t>
            </a:r>
            <a:r>
              <a:rPr lang="en-GB" dirty="0" smtClean="0"/>
              <a:t>write. </a:t>
            </a:r>
          </a:p>
          <a:p>
            <a:pPr marL="0" indent="0">
              <a:buNone/>
            </a:pPr>
            <a:r>
              <a:rPr lang="en-GB" dirty="0" smtClean="0"/>
              <a:t>We follow the Read, Write </a:t>
            </a:r>
            <a:r>
              <a:rPr lang="en-GB" dirty="0" err="1" smtClean="0"/>
              <a:t>Inc</a:t>
            </a:r>
            <a:r>
              <a:rPr lang="en-GB" dirty="0" smtClean="0"/>
              <a:t> scheme.</a:t>
            </a:r>
          </a:p>
          <a:p>
            <a:pPr marL="0" indent="0">
              <a:buNone/>
            </a:pPr>
            <a:r>
              <a:rPr lang="en-GB" dirty="0" smtClean="0">
                <a:hlinkClick r:id="rId2"/>
              </a:rPr>
              <a:t>https://www.ruthmiskin.com/en/parents-copy-2/</a:t>
            </a:r>
            <a:r>
              <a:rPr lang="en-GB" dirty="0" smtClean="0"/>
              <a:t> </a:t>
            </a:r>
            <a:endParaRPr lang="en-GB" dirty="0" smtClean="0"/>
          </a:p>
          <a:p>
            <a:pPr marL="0" indent="0">
              <a:buNone/>
            </a:pPr>
            <a:endParaRPr lang="en-GB" dirty="0" smtClean="0"/>
          </a:p>
          <a:p>
            <a:r>
              <a:rPr lang="en-GB" dirty="0" smtClean="0"/>
              <a:t>Building confidence in word reading, fluency,</a:t>
            </a:r>
          </a:p>
          <a:p>
            <a:pPr marL="0" indent="0">
              <a:buNone/>
            </a:pPr>
            <a:r>
              <a:rPr lang="en-GB" dirty="0" smtClean="0"/>
              <a:t>	understanding and enjoyment</a:t>
            </a:r>
            <a:endParaRPr lang="en-GB" dirty="0" smtClean="0"/>
          </a:p>
          <a:p>
            <a:endParaRPr lang="en-GB" dirty="0"/>
          </a:p>
          <a:p>
            <a:r>
              <a:rPr lang="en-GB" dirty="0" smtClean="0"/>
              <a:t>Handwriting </a:t>
            </a:r>
            <a:r>
              <a:rPr lang="en-GB" dirty="0" smtClean="0"/>
              <a:t>– </a:t>
            </a:r>
            <a:r>
              <a:rPr lang="en-GB" dirty="0" smtClean="0"/>
              <a:t>develop gross </a:t>
            </a:r>
            <a:r>
              <a:rPr lang="en-GB" dirty="0" smtClean="0"/>
              <a:t>and fine </a:t>
            </a:r>
          </a:p>
          <a:p>
            <a:pPr marL="0" indent="0">
              <a:buNone/>
            </a:pPr>
            <a:r>
              <a:rPr lang="en-GB" dirty="0" smtClean="0"/>
              <a:t>motor </a:t>
            </a:r>
            <a:r>
              <a:rPr lang="en-GB" dirty="0" smtClean="0"/>
              <a:t>skills to enable correct letter </a:t>
            </a:r>
          </a:p>
          <a:p>
            <a:pPr marL="0" indent="0">
              <a:buNone/>
            </a:pPr>
            <a:r>
              <a:rPr lang="en-GB" dirty="0" smtClean="0"/>
              <a:t>formation</a:t>
            </a:r>
            <a:endParaRPr lang="en-GB" dirty="0"/>
          </a:p>
          <a:p>
            <a:endParaRPr lang="en-GB" dirty="0" smtClean="0"/>
          </a:p>
          <a:p>
            <a:endParaRPr lang="en-GB" dirty="0"/>
          </a:p>
          <a:p>
            <a:endParaRPr lang="en-GB" dirty="0"/>
          </a:p>
        </p:txBody>
      </p:sp>
      <p:sp>
        <p:nvSpPr>
          <p:cNvPr id="7" name="Rounded Rectangular Callout 6"/>
          <p:cNvSpPr/>
          <p:nvPr/>
        </p:nvSpPr>
        <p:spPr>
          <a:xfrm>
            <a:off x="4427984" y="3789039"/>
            <a:ext cx="4392488" cy="2605684"/>
          </a:xfrm>
          <a:prstGeom prst="wedgeRoundRectCallout">
            <a:avLst>
              <a:gd name="adj1" fmla="val -37853"/>
              <a:gd name="adj2" fmla="val 5718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66FF"/>
                </a:solidFill>
              </a:rPr>
              <a:t>You have already received your child’s My Sound Book with lots of guidance about Read, Write </a:t>
            </a:r>
            <a:r>
              <a:rPr lang="en-GB" dirty="0" err="1" smtClean="0">
                <a:solidFill>
                  <a:srgbClr val="0066FF"/>
                </a:solidFill>
              </a:rPr>
              <a:t>Inc</a:t>
            </a:r>
            <a:r>
              <a:rPr lang="en-GB" dirty="0" smtClean="0">
                <a:solidFill>
                  <a:srgbClr val="0066FF"/>
                </a:solidFill>
              </a:rPr>
              <a:t> and how we teach phonics including: Order of phonemes taught, Fred Talk, Word Time, Fred Fingers for spelling. More guidance will follow on Tapestry as your child progresses. But there are also useful videos to help parents – see link above.</a:t>
            </a:r>
            <a:endParaRPr lang="en-GB" dirty="0">
              <a:solidFill>
                <a:srgbClr val="0066FF"/>
              </a:solidFill>
            </a:endParaRPr>
          </a:p>
        </p:txBody>
      </p:sp>
      <p:pic>
        <p:nvPicPr>
          <p:cNvPr id="8" name="Picture 7"/>
          <p:cNvPicPr>
            <a:picLocks noChangeAspect="1"/>
          </p:cNvPicPr>
          <p:nvPr/>
        </p:nvPicPr>
        <p:blipFill>
          <a:blip r:embed="rId3"/>
          <a:stretch>
            <a:fillRect/>
          </a:stretch>
        </p:blipFill>
        <p:spPr>
          <a:xfrm>
            <a:off x="5410944" y="2366904"/>
            <a:ext cx="3275856" cy="1153575"/>
          </a:xfrm>
          <a:prstGeom prst="rect">
            <a:avLst/>
          </a:prstGeom>
        </p:spPr>
      </p:pic>
    </p:spTree>
    <p:extLst>
      <p:ext uri="{BB962C8B-B14F-4D97-AF65-F5344CB8AC3E}">
        <p14:creationId xmlns:p14="http://schemas.microsoft.com/office/powerpoint/2010/main" val="2752622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87" y="395741"/>
            <a:ext cx="8229600" cy="1143000"/>
          </a:xfrm>
        </p:spPr>
        <p:txBody>
          <a:bodyPr>
            <a:normAutofit/>
          </a:bodyPr>
          <a:lstStyle/>
          <a:p>
            <a:r>
              <a:rPr lang="en-GB" sz="4000" b="1" dirty="0" smtClean="0"/>
              <a:t>How will we communicate with you?</a:t>
            </a:r>
            <a:endParaRPr lang="en-GB" sz="4000" b="1" dirty="0"/>
          </a:p>
        </p:txBody>
      </p:sp>
      <p:pic>
        <p:nvPicPr>
          <p:cNvPr id="3" name="Picture 2"/>
          <p:cNvPicPr>
            <a:picLocks noChangeAspect="1"/>
          </p:cNvPicPr>
          <p:nvPr/>
        </p:nvPicPr>
        <p:blipFill>
          <a:blip r:embed="rId3"/>
          <a:stretch>
            <a:fillRect/>
          </a:stretch>
        </p:blipFill>
        <p:spPr>
          <a:xfrm>
            <a:off x="5652008" y="5517232"/>
            <a:ext cx="3371841" cy="865707"/>
          </a:xfrm>
          <a:prstGeom prst="rect">
            <a:avLst/>
          </a:prstGeom>
        </p:spPr>
      </p:pic>
      <p:pic>
        <p:nvPicPr>
          <p:cNvPr id="4" name="Picture 3"/>
          <p:cNvPicPr>
            <a:picLocks noChangeAspect="1"/>
          </p:cNvPicPr>
          <p:nvPr/>
        </p:nvPicPr>
        <p:blipFill>
          <a:blip r:embed="rId4"/>
          <a:stretch>
            <a:fillRect/>
          </a:stretch>
        </p:blipFill>
        <p:spPr>
          <a:xfrm>
            <a:off x="6051656" y="1440708"/>
            <a:ext cx="2572546" cy="1553716"/>
          </a:xfrm>
          <a:prstGeom prst="rect">
            <a:avLst/>
          </a:prstGeom>
        </p:spPr>
      </p:pic>
      <p:sp>
        <p:nvSpPr>
          <p:cNvPr id="5" name="TextBox 4"/>
          <p:cNvSpPr txBox="1"/>
          <p:nvPr/>
        </p:nvSpPr>
        <p:spPr>
          <a:xfrm>
            <a:off x="460987" y="1268760"/>
            <a:ext cx="4692700" cy="6093976"/>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School Website and our Acorn Class webpage (found under the ‘Our School’ tab – ‘Class Pages’. </a:t>
            </a:r>
            <a:r>
              <a:rPr lang="en-GB" sz="1600" dirty="0"/>
              <a:t>Don’t forget to read the ‘Whole School’ information </a:t>
            </a:r>
            <a:r>
              <a:rPr lang="en-GB" sz="1600" dirty="0" smtClean="0"/>
              <a:t>too.</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The weekly newsletter: ‘Up to the Minute’</a:t>
            </a: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Termly Topic Web on the Website and 2-3 Weekly Planning on Tapestry.</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We are really happy to answer </a:t>
            </a:r>
            <a:r>
              <a:rPr lang="en-GB" sz="1600" b="1" dirty="0" smtClean="0"/>
              <a:t>quick</a:t>
            </a:r>
            <a:r>
              <a:rPr lang="en-GB" sz="1600" dirty="0" smtClean="0"/>
              <a:t> queries at the classroom door but remember the children’s safety and settling into school is really important to us and we like to be in the class engaging with them. </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Leave a message with the adult on the gate or email: </a:t>
            </a:r>
            <a:r>
              <a:rPr lang="en-GB" sz="1600" dirty="0" smtClean="0">
                <a:hlinkClick r:id="rId5"/>
              </a:rPr>
              <a:t>messages@loxwoodschool.com</a:t>
            </a:r>
            <a:r>
              <a:rPr lang="en-GB" sz="1600" dirty="0" smtClean="0"/>
              <a:t>. </a:t>
            </a:r>
            <a:r>
              <a:rPr lang="en-GB" sz="1600" dirty="0" smtClean="0">
                <a:solidFill>
                  <a:srgbClr val="FF0000"/>
                </a:solidFill>
              </a:rPr>
              <a:t>These messages always arrive promptly in the classroom</a:t>
            </a:r>
            <a:r>
              <a:rPr lang="en-GB" sz="1600" dirty="0" smtClean="0"/>
              <a:t>.</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Book an appointment or speak to us at the end of the day.</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6" name="Picture 5"/>
          <p:cNvPicPr>
            <a:picLocks noChangeAspect="1"/>
          </p:cNvPicPr>
          <p:nvPr/>
        </p:nvPicPr>
        <p:blipFill>
          <a:blip r:embed="rId6"/>
          <a:stretch>
            <a:fillRect/>
          </a:stretch>
        </p:blipFill>
        <p:spPr>
          <a:xfrm>
            <a:off x="5652120" y="3228471"/>
            <a:ext cx="2874268" cy="1908964"/>
          </a:xfrm>
          <a:prstGeom prst="rect">
            <a:avLst/>
          </a:prstGeom>
        </p:spPr>
      </p:pic>
    </p:spTree>
    <p:extLst>
      <p:ext uri="{BB962C8B-B14F-4D97-AF65-F5344CB8AC3E}">
        <p14:creationId xmlns:p14="http://schemas.microsoft.com/office/powerpoint/2010/main" val="1738103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http://cdn01.wallconvert.com/_media/wallpapers_1366x768/1/1/falling-leaves-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2598" y="-4097"/>
            <a:ext cx="4596449" cy="34473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http://cdn01.wallconvert.com/_media/wallpapers_1366x768/1/1/falling-leaves-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851" y="0"/>
            <a:ext cx="4566537" cy="34249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http://cdn01.wallconvert.com/_media/wallpapers_1366x768/1/1/falling-leaves-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1733" y="3443241"/>
            <a:ext cx="4596449" cy="34473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http://cdn01.wallconvert.com/_media/wallpapers_1366x768/1/1/falling-leaves-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851" y="3424902"/>
            <a:ext cx="4566537" cy="346980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media-cache-ec0.pinimg.com/736x/6f/22/2b/6f222b140073ed6911104a5dd4c0e1b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635731"/>
            <a:ext cx="6120680" cy="557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182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1338</TotalTime>
  <Words>755</Words>
  <Application>Microsoft Office PowerPoint</Application>
  <PresentationFormat>On-screen Show (4:3)</PresentationFormat>
  <Paragraphs>124</Paragraphs>
  <Slides>9</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Arial</vt:lpstr>
      <vt:lpstr>Calibri</vt:lpstr>
      <vt:lpstr>Comic Sans MS</vt:lpstr>
      <vt:lpstr>Office Theme</vt:lpstr>
      <vt:lpstr>Picture</vt:lpstr>
      <vt:lpstr>Acorn Class Meet the Team</vt:lpstr>
      <vt:lpstr>Transition to School</vt:lpstr>
      <vt:lpstr>  Characteristics of Effective Learning  </vt:lpstr>
      <vt:lpstr>The Foundation Stage  Curriculum</vt:lpstr>
      <vt:lpstr>More information about Areas of Learning and Characteristics of Effective Learning can be found in these guidance materials:  </vt:lpstr>
      <vt:lpstr>Influence on Learning </vt:lpstr>
      <vt:lpstr>A little more about… Literacy (Reading &amp; Writing)</vt:lpstr>
      <vt:lpstr>How will we communicate with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“6 Weeks In”</dc:title>
  <dc:creator>Miss Musgrove</dc:creator>
  <cp:lastModifiedBy>L Calvert</cp:lastModifiedBy>
  <cp:revision>135</cp:revision>
  <cp:lastPrinted>2016-10-10T15:19:09Z</cp:lastPrinted>
  <dcterms:created xsi:type="dcterms:W3CDTF">2013-10-08T09:41:58Z</dcterms:created>
  <dcterms:modified xsi:type="dcterms:W3CDTF">2022-01-11T20:00:01Z</dcterms:modified>
</cp:coreProperties>
</file>