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handoutMasterIdLst>
    <p:handoutMasterId r:id="rId26"/>
  </p:handoutMasterIdLst>
  <p:sldIdLst>
    <p:sldId id="268" r:id="rId6"/>
    <p:sldId id="256" r:id="rId7"/>
    <p:sldId id="257" r:id="rId8"/>
    <p:sldId id="260" r:id="rId9"/>
    <p:sldId id="259" r:id="rId10"/>
    <p:sldId id="275" r:id="rId11"/>
    <p:sldId id="262" r:id="rId12"/>
    <p:sldId id="264" r:id="rId13"/>
    <p:sldId id="269" r:id="rId14"/>
    <p:sldId id="263" r:id="rId15"/>
    <p:sldId id="266" r:id="rId16"/>
    <p:sldId id="270" r:id="rId17"/>
    <p:sldId id="272" r:id="rId18"/>
    <p:sldId id="271" r:id="rId19"/>
    <p:sldId id="267" r:id="rId20"/>
    <p:sldId id="265" r:id="rId21"/>
    <p:sldId id="258" r:id="rId22"/>
    <p:sldId id="261" r:id="rId23"/>
    <p:sldId id="273" r:id="rId24"/>
    <p:sldId id="274" r:id="rId25"/>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p:cViewPr varScale="1">
        <p:scale>
          <a:sx n="90" d="100"/>
          <a:sy n="90" d="100"/>
        </p:scale>
        <p:origin x="13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Rolland" userId="4e15c2bb-8ebc-49a8-a8fa-4a09e36f8dab" providerId="ADAL" clId="{A59398DF-7DE7-4684-BCB3-299BB43FB7D4}"/>
    <pc:docChg chg="custSel modSld">
      <pc:chgData name="J Rolland" userId="4e15c2bb-8ebc-49a8-a8fa-4a09e36f8dab" providerId="ADAL" clId="{A59398DF-7DE7-4684-BCB3-299BB43FB7D4}" dt="2019-09-08T10:22:52.138" v="773" actId="113"/>
      <pc:docMkLst>
        <pc:docMk/>
      </pc:docMkLst>
      <pc:sldChg chg="modSp">
        <pc:chgData name="J Rolland" userId="4e15c2bb-8ebc-49a8-a8fa-4a09e36f8dab" providerId="ADAL" clId="{A59398DF-7DE7-4684-BCB3-299BB43FB7D4}" dt="2019-09-08T10:17:13.053" v="517" actId="5793"/>
        <pc:sldMkLst>
          <pc:docMk/>
          <pc:sldMk cId="1912541032" sldId="259"/>
        </pc:sldMkLst>
        <pc:spChg chg="mod">
          <ac:chgData name="J Rolland" userId="4e15c2bb-8ebc-49a8-a8fa-4a09e36f8dab" providerId="ADAL" clId="{A59398DF-7DE7-4684-BCB3-299BB43FB7D4}" dt="2019-09-08T10:17:13.053" v="517" actId="5793"/>
          <ac:spMkLst>
            <pc:docMk/>
            <pc:sldMk cId="1912541032" sldId="259"/>
            <ac:spMk id="3" creationId="{00000000-0000-0000-0000-000000000000}"/>
          </ac:spMkLst>
        </pc:spChg>
      </pc:sldChg>
      <pc:sldChg chg="modSp">
        <pc:chgData name="J Rolland" userId="4e15c2bb-8ebc-49a8-a8fa-4a09e36f8dab" providerId="ADAL" clId="{A59398DF-7DE7-4684-BCB3-299BB43FB7D4}" dt="2019-09-08T10:16:35.632" v="515" actId="113"/>
        <pc:sldMkLst>
          <pc:docMk/>
          <pc:sldMk cId="2412271229" sldId="260"/>
        </pc:sldMkLst>
        <pc:spChg chg="mod">
          <ac:chgData name="J Rolland" userId="4e15c2bb-8ebc-49a8-a8fa-4a09e36f8dab" providerId="ADAL" clId="{A59398DF-7DE7-4684-BCB3-299BB43FB7D4}" dt="2019-09-08T10:16:35.632" v="515" actId="113"/>
          <ac:spMkLst>
            <pc:docMk/>
            <pc:sldMk cId="2412271229" sldId="260"/>
            <ac:spMk id="3" creationId="{00000000-0000-0000-0000-000000000000}"/>
          </ac:spMkLst>
        </pc:spChg>
      </pc:sldChg>
      <pc:sldChg chg="modSp">
        <pc:chgData name="J Rolland" userId="4e15c2bb-8ebc-49a8-a8fa-4a09e36f8dab" providerId="ADAL" clId="{A59398DF-7DE7-4684-BCB3-299BB43FB7D4}" dt="2019-09-08T10:22:52.138" v="773" actId="113"/>
        <pc:sldMkLst>
          <pc:docMk/>
          <pc:sldMk cId="13228987" sldId="263"/>
        </pc:sldMkLst>
        <pc:spChg chg="mod">
          <ac:chgData name="J Rolland" userId="4e15c2bb-8ebc-49a8-a8fa-4a09e36f8dab" providerId="ADAL" clId="{A59398DF-7DE7-4684-BCB3-299BB43FB7D4}" dt="2019-09-08T10:17:50.377" v="518" actId="14100"/>
          <ac:spMkLst>
            <pc:docMk/>
            <pc:sldMk cId="13228987" sldId="263"/>
            <ac:spMk id="2" creationId="{00000000-0000-0000-0000-000000000000}"/>
          </ac:spMkLst>
        </pc:spChg>
        <pc:spChg chg="mod">
          <ac:chgData name="J Rolland" userId="4e15c2bb-8ebc-49a8-a8fa-4a09e36f8dab" providerId="ADAL" clId="{A59398DF-7DE7-4684-BCB3-299BB43FB7D4}" dt="2019-09-08T10:22:52.138" v="773" actId="113"/>
          <ac:spMkLst>
            <pc:docMk/>
            <pc:sldMk cId="13228987" sldId="263"/>
            <ac:spMk id="3" creationId="{00000000-0000-0000-0000-000000000000}"/>
          </ac:spMkLst>
        </pc:spChg>
      </pc:sldChg>
      <pc:sldChg chg="modSp">
        <pc:chgData name="J Rolland" userId="4e15c2bb-8ebc-49a8-a8fa-4a09e36f8dab" providerId="ADAL" clId="{A59398DF-7DE7-4684-BCB3-299BB43FB7D4}" dt="2019-09-08T10:08:38.547" v="23" actId="20577"/>
        <pc:sldMkLst>
          <pc:docMk/>
          <pc:sldMk cId="3631826950" sldId="267"/>
        </pc:sldMkLst>
        <pc:spChg chg="mod">
          <ac:chgData name="J Rolland" userId="4e15c2bb-8ebc-49a8-a8fa-4a09e36f8dab" providerId="ADAL" clId="{A59398DF-7DE7-4684-BCB3-299BB43FB7D4}" dt="2019-09-08T10:08:38.547" v="23" actId="20577"/>
          <ac:spMkLst>
            <pc:docMk/>
            <pc:sldMk cId="3631826950" sldId="267"/>
            <ac:spMk id="3" creationId="{7B90EF9F-2946-4E19-A081-0630140849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71705E7A-17ED-4F2D-8AC4-5807A472D1F8}" type="datetimeFigureOut">
              <a:rPr lang="en-GB" smtClean="0"/>
              <a:t>12/09/2021</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547BF3D0-A52A-47F6-9257-16F7F7EAFDF2}" type="slidenum">
              <a:rPr lang="en-GB" smtClean="0"/>
              <a:t>‹#›</a:t>
            </a:fld>
            <a:endParaRPr lang="en-GB"/>
          </a:p>
        </p:txBody>
      </p:sp>
    </p:spTree>
    <p:extLst>
      <p:ext uri="{BB962C8B-B14F-4D97-AF65-F5344CB8AC3E}">
        <p14:creationId xmlns:p14="http://schemas.microsoft.com/office/powerpoint/2010/main" val="17940698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B84065F-C7EE-4909-849A-42B4FC6B05A7}" type="datetimeFigureOut">
              <a:rPr lang="en-GB" smtClean="0"/>
              <a:t>12/09/2021</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9C65A26-2EE5-445D-89DD-5F8BECF6E4B6}"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4065F-C7EE-4909-849A-42B4FC6B05A7}"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4065F-C7EE-4909-849A-42B4FC6B05A7}"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87441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87474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71919F-3454-4B46-B6C6-F0695FEEC24F}"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339963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71919F-3454-4B46-B6C6-F0695FEEC24F}"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19077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71919F-3454-4B46-B6C6-F0695FEEC24F}"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25753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71919F-3454-4B46-B6C6-F0695FEEC24F}" type="datetimeFigureOut">
              <a:rPr lang="en-GB" smtClean="0"/>
              <a:t>12/09/2021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46499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1919F-3454-4B46-B6C6-F0695FEEC24F}" type="datetimeFigureOut">
              <a:rPr lang="en-GB" smtClean="0"/>
              <a:t>12/09/2021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85014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1919F-3454-4B46-B6C6-F0695FEEC24F}"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68306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4065F-C7EE-4909-849A-42B4FC6B05A7}"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1919F-3454-4B46-B6C6-F0695FEEC24F}"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3384413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8841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31181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4065F-C7EE-4909-849A-42B4FC6B05A7}"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B84065F-C7EE-4909-849A-42B4FC6B05A7}"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C65A26-2EE5-445D-89DD-5F8BECF6E4B6}"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4065F-C7EE-4909-849A-42B4FC6B05A7}"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84065F-C7EE-4909-849A-42B4FC6B05A7}" type="datetimeFigureOut">
              <a:rPr lang="en-GB" smtClean="0"/>
              <a:t>12/09/2021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4065F-C7EE-4909-849A-42B4FC6B05A7}" type="datetimeFigureOut">
              <a:rPr lang="en-GB" smtClean="0"/>
              <a:t>12/09/2021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84065F-C7EE-4909-849A-42B4FC6B05A7}" type="datetimeFigureOut">
              <a:rPr lang="en-GB" smtClean="0"/>
              <a:t>12/09/2021</a:t>
            </a:fld>
            <a:endParaRPr lang="en-GB"/>
          </a:p>
        </p:txBody>
      </p:sp>
      <p:sp>
        <p:nvSpPr>
          <p:cNvPr id="7" name="Slide Number Placeholder 6"/>
          <p:cNvSpPr>
            <a:spLocks noGrp="1"/>
          </p:cNvSpPr>
          <p:nvPr>
            <p:ph type="sldNum" sz="quarter" idx="12"/>
          </p:nvPr>
        </p:nvSpPr>
        <p:spPr/>
        <p:txBody>
          <a:bodyPr/>
          <a:lstStyle/>
          <a:p>
            <a:fld id="{99C65A26-2EE5-445D-89DD-5F8BECF6E4B6}"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4065F-C7EE-4909-849A-42B4FC6B05A7}" type="datetimeFigureOut">
              <a:rPr lang="en-GB" smtClean="0"/>
              <a:t>12/09/2021</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B84065F-C7EE-4909-849A-42B4FC6B05A7}" type="datetimeFigureOut">
              <a:rPr lang="en-GB" smtClean="0"/>
              <a:t>12/09/2021</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9C65A26-2EE5-445D-89DD-5F8BECF6E4B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1919F-3454-4B46-B6C6-F0695FEEC24F}" type="datetimeFigureOut">
              <a:rPr lang="en-GB" smtClean="0"/>
              <a:t>12/09/2021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BF8F0-5195-412B-8167-45002378C4CE}" type="slidenum">
              <a:rPr lang="en-GB" smtClean="0"/>
              <a:t>‹#›</a:t>
            </a:fld>
            <a:endParaRPr lang="en-GB"/>
          </a:p>
        </p:txBody>
      </p:sp>
    </p:spTree>
    <p:extLst>
      <p:ext uri="{BB962C8B-B14F-4D97-AF65-F5344CB8AC3E}">
        <p14:creationId xmlns:p14="http://schemas.microsoft.com/office/powerpoint/2010/main" val="2818049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schoolrun.com/ks1-sats-questions-answer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messages@loxwoodschoo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365104"/>
            <a:ext cx="7772400" cy="1470025"/>
          </a:xfrm>
        </p:spPr>
        <p:txBody>
          <a:bodyPr/>
          <a:lstStyle/>
          <a:p>
            <a:r>
              <a:rPr lang="en-GB" b="1" dirty="0" smtClean="0">
                <a:latin typeface="Comic Sans MS" panose="030F0702030302020204" pitchFamily="66" charset="0"/>
              </a:rPr>
              <a:t>Meet the Team </a:t>
            </a:r>
            <a:endParaRPr lang="en-GB" b="1" dirty="0">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124744"/>
            <a:ext cx="258067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425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024744" cy="648072"/>
          </a:xfrm>
        </p:spPr>
        <p:txBody>
          <a:bodyPr>
            <a:normAutofit/>
          </a:bodyPr>
          <a:lstStyle/>
          <a:p>
            <a:pPr algn="ctr"/>
            <a:r>
              <a:rPr lang="en-GB" sz="3200" b="1" dirty="0">
                <a:latin typeface="Comic Sans MS" panose="030F0702030302020204" pitchFamily="66" charset="0"/>
              </a:rPr>
              <a:t>Take a closer look at READING</a:t>
            </a:r>
          </a:p>
        </p:txBody>
      </p:sp>
      <p:sp>
        <p:nvSpPr>
          <p:cNvPr id="3" name="Content Placeholder 2"/>
          <p:cNvSpPr>
            <a:spLocks noGrp="1"/>
          </p:cNvSpPr>
          <p:nvPr>
            <p:ph idx="1"/>
          </p:nvPr>
        </p:nvSpPr>
        <p:spPr>
          <a:xfrm>
            <a:off x="1043608" y="1124744"/>
            <a:ext cx="6777317" cy="4320480"/>
          </a:xfrm>
        </p:spPr>
        <p:txBody>
          <a:bodyPr>
            <a:normAutofit fontScale="92500"/>
          </a:bodyPr>
          <a:lstStyle/>
          <a:p>
            <a:pPr>
              <a:buFont typeface="Arial" panose="020B0604020202020204" pitchFamily="34" charset="0"/>
              <a:buChar char="•"/>
            </a:pPr>
            <a:r>
              <a:rPr lang="en-GB" sz="2000" dirty="0" smtClean="0">
                <a:latin typeface="Comic Sans MS" panose="030F0702030302020204" pitchFamily="66" charset="0"/>
              </a:rPr>
              <a:t>We </a:t>
            </a:r>
            <a:r>
              <a:rPr lang="en-GB" sz="2000" dirty="0">
                <a:latin typeface="Comic Sans MS" panose="030F0702030302020204" pitchFamily="66" charset="0"/>
              </a:rPr>
              <a:t>are sharing and talking about books </a:t>
            </a:r>
            <a:r>
              <a:rPr lang="en-GB" sz="2000" dirty="0" smtClean="0">
                <a:latin typeface="Comic Sans MS" panose="030F0702030302020204" pitchFamily="66" charset="0"/>
              </a:rPr>
              <a:t>daily and will be group and paired reading every week.</a:t>
            </a:r>
          </a:p>
          <a:p>
            <a:pPr>
              <a:buFont typeface="Arial" panose="020B0604020202020204" pitchFamily="34" charset="0"/>
              <a:buChar char="•"/>
            </a:pPr>
            <a:endParaRPr lang="en-GB" sz="2000" dirty="0">
              <a:latin typeface="Comic Sans MS" panose="030F0702030302020204" pitchFamily="66" charset="0"/>
            </a:endParaRPr>
          </a:p>
          <a:p>
            <a:pPr>
              <a:buFont typeface="Arial" panose="020B0604020202020204" pitchFamily="34" charset="0"/>
              <a:buChar char="•"/>
            </a:pPr>
            <a:r>
              <a:rPr lang="en-GB" sz="2000" dirty="0" smtClean="0">
                <a:latin typeface="Comic Sans MS" panose="030F0702030302020204" pitchFamily="66" charset="0"/>
              </a:rPr>
              <a:t>Remember that sharing </a:t>
            </a:r>
            <a:r>
              <a:rPr lang="en-GB" sz="2000" dirty="0">
                <a:latin typeface="Comic Sans MS" panose="030F0702030302020204" pitchFamily="66" charset="0"/>
              </a:rPr>
              <a:t>an experience with words doesn’t have to be with a </a:t>
            </a:r>
            <a:r>
              <a:rPr lang="en-GB" sz="2000" b="1" dirty="0">
                <a:latin typeface="Comic Sans MS" panose="030F0702030302020204" pitchFamily="66" charset="0"/>
              </a:rPr>
              <a:t>book</a:t>
            </a:r>
            <a:r>
              <a:rPr lang="en-GB" sz="2000" dirty="0" smtClean="0">
                <a:latin typeface="Comic Sans MS" panose="030F0702030302020204" pitchFamily="66" charset="0"/>
              </a:rPr>
              <a:t>!</a:t>
            </a:r>
          </a:p>
          <a:p>
            <a:pPr>
              <a:buFont typeface="Arial" panose="020B0604020202020204" pitchFamily="34" charset="0"/>
              <a:buChar char="•"/>
            </a:pPr>
            <a:endParaRPr lang="en-GB" sz="2000" dirty="0">
              <a:latin typeface="Comic Sans MS" panose="030F0702030302020204" pitchFamily="66" charset="0"/>
            </a:endParaRPr>
          </a:p>
          <a:p>
            <a:pPr>
              <a:buFont typeface="Arial" panose="020B0604020202020204" pitchFamily="34" charset="0"/>
              <a:buChar char="•"/>
            </a:pPr>
            <a:r>
              <a:rPr lang="en-GB" sz="2000" dirty="0" smtClean="0">
                <a:latin typeface="Comic Sans MS" panose="030F0702030302020204" pitchFamily="66" charset="0"/>
              </a:rPr>
              <a:t>Developing a </a:t>
            </a:r>
            <a:r>
              <a:rPr lang="en-GB" sz="2000" b="1" dirty="0" smtClean="0">
                <a:latin typeface="Comic Sans MS" panose="030F0702030302020204" pitchFamily="66" charset="0"/>
              </a:rPr>
              <a:t>love of reading </a:t>
            </a:r>
            <a:r>
              <a:rPr lang="en-GB" sz="2000" dirty="0" smtClean="0">
                <a:latin typeface="Comic Sans MS" panose="030F0702030302020204" pitchFamily="66" charset="0"/>
              </a:rPr>
              <a:t>is most important</a:t>
            </a:r>
            <a:r>
              <a:rPr lang="en-GB" sz="2000" b="1" dirty="0" smtClean="0">
                <a:latin typeface="Comic Sans MS" panose="030F0702030302020204" pitchFamily="66" charset="0"/>
              </a:rPr>
              <a:t>.</a:t>
            </a:r>
          </a:p>
          <a:p>
            <a:pPr marL="68580" indent="0">
              <a:buNone/>
            </a:pPr>
            <a:endParaRPr lang="en-GB" sz="2000" b="1" dirty="0">
              <a:latin typeface="Comic Sans MS" panose="030F0702030302020204" pitchFamily="66" charset="0"/>
            </a:endParaRPr>
          </a:p>
          <a:p>
            <a:pPr indent="-342900">
              <a:buFont typeface="Arial" panose="020B0604020202020204" pitchFamily="34" charset="0"/>
              <a:buChar char="•"/>
            </a:pPr>
            <a:r>
              <a:rPr lang="en-GB" sz="2000" b="1" dirty="0" smtClean="0">
                <a:latin typeface="Comic Sans MS" panose="030F0702030302020204" pitchFamily="66" charset="0"/>
              </a:rPr>
              <a:t>We focus on word </a:t>
            </a:r>
            <a:r>
              <a:rPr lang="en-GB" sz="2000" b="1" dirty="0">
                <a:latin typeface="Comic Sans MS" panose="030F0702030302020204" pitchFamily="66" charset="0"/>
              </a:rPr>
              <a:t>reading </a:t>
            </a:r>
            <a:r>
              <a:rPr lang="en-GB" sz="2000" dirty="0" smtClean="0">
                <a:latin typeface="Comic Sans MS" panose="030F0702030302020204" pitchFamily="66" charset="0"/>
              </a:rPr>
              <a:t>and </a:t>
            </a:r>
            <a:r>
              <a:rPr lang="en-GB" sz="2000" b="1" dirty="0" smtClean="0">
                <a:latin typeface="Comic Sans MS" panose="030F0702030302020204" pitchFamily="66" charset="0"/>
              </a:rPr>
              <a:t>comprehension</a:t>
            </a:r>
            <a:r>
              <a:rPr lang="en-GB" sz="2000" dirty="0" smtClean="0">
                <a:latin typeface="Comic Sans MS" panose="030F0702030302020204" pitchFamily="66" charset="0"/>
              </a:rPr>
              <a:t>. Talking about a book is just as important as reading it!</a:t>
            </a:r>
          </a:p>
          <a:p>
            <a:pPr marL="0" indent="0">
              <a:buNone/>
            </a:pPr>
            <a:endParaRPr lang="en-GB" sz="2000" dirty="0" smtClean="0">
              <a:latin typeface="Comic Sans MS" panose="030F0702030302020204" pitchFamily="66" charset="0"/>
            </a:endParaRPr>
          </a:p>
          <a:p>
            <a:pPr indent="-342900">
              <a:buFont typeface="Arial" panose="020B0604020202020204" pitchFamily="34" charset="0"/>
              <a:buChar char="•"/>
            </a:pPr>
            <a:r>
              <a:rPr lang="en-GB" sz="2000" dirty="0" smtClean="0">
                <a:latin typeface="Comic Sans MS" panose="030F0702030302020204" pitchFamily="66" charset="0"/>
              </a:rPr>
              <a:t>Become </a:t>
            </a:r>
            <a:r>
              <a:rPr lang="en-GB" sz="2000" dirty="0">
                <a:latin typeface="Comic Sans MS" panose="030F0702030302020204" pitchFamily="66" charset="0"/>
              </a:rPr>
              <a:t>a reading volunteer or recommend someone who can. </a:t>
            </a:r>
            <a:endParaRPr lang="en-GB" dirty="0"/>
          </a:p>
        </p:txBody>
      </p:sp>
      <p:sp>
        <p:nvSpPr>
          <p:cNvPr id="4" name="TextBox 3"/>
          <p:cNvSpPr txBox="1"/>
          <p:nvPr/>
        </p:nvSpPr>
        <p:spPr>
          <a:xfrm>
            <a:off x="569110" y="5445224"/>
            <a:ext cx="8064896" cy="1200329"/>
          </a:xfrm>
          <a:prstGeom prst="rect">
            <a:avLst/>
          </a:prstGeom>
          <a:noFill/>
        </p:spPr>
        <p:txBody>
          <a:bodyPr wrap="square" rtlCol="0">
            <a:spAutoFit/>
          </a:bodyPr>
          <a:lstStyle/>
          <a:p>
            <a:r>
              <a:rPr lang="en-GB" dirty="0">
                <a:solidFill>
                  <a:srgbClr val="0070C0"/>
                </a:solidFill>
                <a:latin typeface="Comic Sans MS" panose="030F0702030302020204" pitchFamily="66" charset="0"/>
              </a:rPr>
              <a:t>“Parental involvement in reading is a stronger influence on children’s achievement than factors such as family income, class and even parents’ education.” </a:t>
            </a:r>
            <a:r>
              <a:rPr lang="en-GB" sz="1400" dirty="0">
                <a:solidFill>
                  <a:srgbClr val="0070C0"/>
                </a:solidFill>
                <a:latin typeface="Comic Sans MS" panose="030F0702030302020204" pitchFamily="66" charset="0"/>
              </a:rPr>
              <a:t>(</a:t>
            </a:r>
            <a:r>
              <a:rPr lang="en-GB" sz="1400" dirty="0" err="1">
                <a:solidFill>
                  <a:srgbClr val="0070C0"/>
                </a:solidFill>
                <a:latin typeface="Comic Sans MS" panose="030F0702030302020204" pitchFamily="66" charset="0"/>
              </a:rPr>
              <a:t>Flouri</a:t>
            </a:r>
            <a:r>
              <a:rPr lang="en-GB" sz="1400" dirty="0">
                <a:solidFill>
                  <a:srgbClr val="0070C0"/>
                </a:solidFill>
                <a:latin typeface="Comic Sans MS" panose="030F0702030302020204" pitchFamily="66" charset="0"/>
              </a:rPr>
              <a:t> and Buchanan, 2004)</a:t>
            </a:r>
          </a:p>
          <a:p>
            <a:endParaRPr lang="en-GB" dirty="0"/>
          </a:p>
        </p:txBody>
      </p:sp>
    </p:spTree>
    <p:extLst>
      <p:ext uri="{BB962C8B-B14F-4D97-AF65-F5344CB8AC3E}">
        <p14:creationId xmlns:p14="http://schemas.microsoft.com/office/powerpoint/2010/main" val="1322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0" y="670426"/>
            <a:ext cx="7024744" cy="598334"/>
          </a:xfrm>
        </p:spPr>
        <p:txBody>
          <a:bodyPr>
            <a:normAutofit/>
          </a:bodyPr>
          <a:lstStyle/>
          <a:p>
            <a:pPr algn="ctr"/>
            <a:r>
              <a:rPr lang="en-GB" sz="3200" b="1" dirty="0" smtClean="0">
                <a:latin typeface="Comic Sans MS" panose="030F0702030302020204" pitchFamily="66" charset="0"/>
              </a:rPr>
              <a:t>Spelling in Year 2</a:t>
            </a:r>
            <a:endParaRPr lang="en-GB" sz="3200" b="1" dirty="0">
              <a:latin typeface="Comic Sans MS" panose="030F0702030302020204" pitchFamily="66" charset="0"/>
            </a:endParaRPr>
          </a:p>
        </p:txBody>
      </p:sp>
      <p:sp>
        <p:nvSpPr>
          <p:cNvPr id="3" name="Content Placeholder 2"/>
          <p:cNvSpPr>
            <a:spLocks noGrp="1"/>
          </p:cNvSpPr>
          <p:nvPr>
            <p:ph idx="1"/>
          </p:nvPr>
        </p:nvSpPr>
        <p:spPr>
          <a:xfrm>
            <a:off x="987620" y="1407933"/>
            <a:ext cx="6777317" cy="1904753"/>
          </a:xfrm>
        </p:spPr>
        <p:txBody>
          <a:bodyPr>
            <a:normAutofit fontScale="85000" lnSpcReduction="10000"/>
          </a:bodyPr>
          <a:lstStyle/>
          <a:p>
            <a:pPr marL="68580" indent="0">
              <a:buNone/>
            </a:pPr>
            <a:r>
              <a:rPr lang="en-GB" dirty="0" smtClean="0">
                <a:latin typeface="Comic Sans MS" panose="030F0702030302020204" pitchFamily="66" charset="0"/>
              </a:rPr>
              <a:t>In Year 2 we will be focusing on</a:t>
            </a:r>
            <a:r>
              <a:rPr lang="en-GB" dirty="0" smtClean="0">
                <a:latin typeface="Comic Sans MS" panose="030F0702030302020204" pitchFamily="66" charset="0"/>
              </a:rPr>
              <a:t>…</a:t>
            </a:r>
          </a:p>
          <a:p>
            <a:pPr marL="68580" indent="0">
              <a:buNone/>
            </a:pPr>
            <a:endParaRPr lang="en-GB" dirty="0" smtClean="0">
              <a:latin typeface="Comic Sans MS" panose="030F0702030302020204" pitchFamily="66" charset="0"/>
            </a:endParaRPr>
          </a:p>
          <a:p>
            <a:pPr>
              <a:buFont typeface="Arial" panose="020B0604020202020204" pitchFamily="34" charset="0"/>
              <a:buChar char="•"/>
            </a:pPr>
            <a:r>
              <a:rPr lang="en-GB" dirty="0" smtClean="0">
                <a:latin typeface="Comic Sans MS" panose="030F0702030302020204" pitchFamily="66" charset="0"/>
              </a:rPr>
              <a:t>All </a:t>
            </a:r>
            <a:r>
              <a:rPr lang="en-GB" dirty="0">
                <a:latin typeface="Comic Sans MS" panose="030F0702030302020204" pitchFamily="66" charset="0"/>
              </a:rPr>
              <a:t>phonics (letter sounds) </a:t>
            </a:r>
            <a:r>
              <a:rPr lang="en-GB" dirty="0" smtClean="0">
                <a:latin typeface="Comic Sans MS" panose="030F0702030302020204" pitchFamily="66" charset="0"/>
              </a:rPr>
              <a:t>learned </a:t>
            </a:r>
            <a:r>
              <a:rPr lang="en-GB" dirty="0">
                <a:latin typeface="Comic Sans MS" panose="030F0702030302020204" pitchFamily="66" charset="0"/>
              </a:rPr>
              <a:t>since </a:t>
            </a:r>
            <a:r>
              <a:rPr lang="en-GB" dirty="0" smtClean="0">
                <a:latin typeface="Comic Sans MS" panose="030F0702030302020204" pitchFamily="66" charset="0"/>
              </a:rPr>
              <a:t>Reception.</a:t>
            </a:r>
            <a:endParaRPr lang="en-GB" dirty="0">
              <a:latin typeface="Comic Sans MS" panose="030F0702030302020204" pitchFamily="66" charset="0"/>
            </a:endParaRPr>
          </a:p>
          <a:p>
            <a:pPr>
              <a:buFont typeface="Arial" panose="020B0604020202020204" pitchFamily="34" charset="0"/>
              <a:buChar char="•"/>
            </a:pPr>
            <a:r>
              <a:rPr lang="en-GB" dirty="0">
                <a:latin typeface="Comic Sans MS" panose="030F0702030302020204" pitchFamily="66" charset="0"/>
              </a:rPr>
              <a:t>Year 1 and 2 Common exception words</a:t>
            </a:r>
          </a:p>
          <a:p>
            <a:pPr>
              <a:buFont typeface="Arial" panose="020B0604020202020204" pitchFamily="34" charset="0"/>
              <a:buChar char="•"/>
            </a:pPr>
            <a:r>
              <a:rPr lang="en-GB" dirty="0">
                <a:latin typeface="Comic Sans MS" panose="030F0702030302020204" pitchFamily="66" charset="0"/>
              </a:rPr>
              <a:t>In addition to…</a:t>
            </a:r>
          </a:p>
        </p:txBody>
      </p:sp>
      <p:sp>
        <p:nvSpPr>
          <p:cNvPr id="4" name="TextBox 3"/>
          <p:cNvSpPr txBox="1"/>
          <p:nvPr/>
        </p:nvSpPr>
        <p:spPr>
          <a:xfrm>
            <a:off x="2699792" y="3591230"/>
            <a:ext cx="4176464" cy="369332"/>
          </a:xfrm>
          <a:prstGeom prst="rect">
            <a:avLst/>
          </a:prstGeom>
          <a:noFill/>
        </p:spPr>
        <p:txBody>
          <a:bodyPr wrap="square" rtlCol="0">
            <a:spAutoFit/>
          </a:bodyPr>
          <a:lstStyle/>
          <a:p>
            <a:r>
              <a:rPr lang="en-GB" dirty="0">
                <a:latin typeface="Comic Sans MS" panose="030F0702030302020204" pitchFamily="66" charset="0"/>
              </a:rPr>
              <a:t>Endings(suffixes)- </a:t>
            </a:r>
            <a:r>
              <a:rPr lang="en-GB" dirty="0" err="1">
                <a:latin typeface="Comic Sans MS" panose="030F0702030302020204" pitchFamily="66" charset="0"/>
              </a:rPr>
              <a:t>ly</a:t>
            </a:r>
            <a:r>
              <a:rPr lang="en-GB" dirty="0">
                <a:latin typeface="Comic Sans MS" panose="030F0702030302020204" pitchFamily="66" charset="0"/>
              </a:rPr>
              <a:t>/</a:t>
            </a:r>
            <a:r>
              <a:rPr lang="en-GB" dirty="0" err="1">
                <a:latin typeface="Comic Sans MS" panose="030F0702030302020204" pitchFamily="66" charset="0"/>
              </a:rPr>
              <a:t>ing</a:t>
            </a:r>
            <a:r>
              <a:rPr lang="en-GB" dirty="0">
                <a:latin typeface="Comic Sans MS" panose="030F0702030302020204" pitchFamily="66" charset="0"/>
              </a:rPr>
              <a:t>/</a:t>
            </a:r>
            <a:r>
              <a:rPr lang="en-GB" dirty="0" err="1">
                <a:latin typeface="Comic Sans MS" panose="030F0702030302020204" pitchFamily="66" charset="0"/>
              </a:rPr>
              <a:t>ed</a:t>
            </a:r>
            <a:r>
              <a:rPr lang="en-GB" dirty="0">
                <a:latin typeface="Comic Sans MS" panose="030F0702030302020204" pitchFamily="66" charset="0"/>
              </a:rPr>
              <a:t>/</a:t>
            </a:r>
            <a:r>
              <a:rPr lang="en-GB" dirty="0" err="1">
                <a:latin typeface="Comic Sans MS" panose="030F0702030302020204" pitchFamily="66" charset="0"/>
              </a:rPr>
              <a:t>est</a:t>
            </a:r>
            <a:endParaRPr lang="en-GB" dirty="0">
              <a:latin typeface="Comic Sans MS" panose="030F0702030302020204" pitchFamily="66" charset="0"/>
            </a:endParaRPr>
          </a:p>
        </p:txBody>
      </p:sp>
      <p:sp>
        <p:nvSpPr>
          <p:cNvPr id="5" name="TextBox 4"/>
          <p:cNvSpPr txBox="1"/>
          <p:nvPr/>
        </p:nvSpPr>
        <p:spPr>
          <a:xfrm>
            <a:off x="2555776" y="3139461"/>
            <a:ext cx="4464496" cy="369332"/>
          </a:xfrm>
          <a:prstGeom prst="rect">
            <a:avLst/>
          </a:prstGeom>
          <a:noFill/>
        </p:spPr>
        <p:txBody>
          <a:bodyPr wrap="square" rtlCol="0">
            <a:spAutoFit/>
          </a:bodyPr>
          <a:lstStyle/>
          <a:p>
            <a:r>
              <a:rPr lang="en-GB" dirty="0">
                <a:latin typeface="Comic Sans MS" panose="030F0702030302020204" pitchFamily="66" charset="0"/>
              </a:rPr>
              <a:t>Beginnings(Prefixes)- un/in/bi/</a:t>
            </a:r>
            <a:r>
              <a:rPr lang="en-GB" dirty="0" err="1">
                <a:latin typeface="Comic Sans MS" panose="030F0702030302020204" pitchFamily="66" charset="0"/>
              </a:rPr>
              <a:t>il</a:t>
            </a:r>
            <a:r>
              <a:rPr lang="en-GB" dirty="0">
                <a:latin typeface="Comic Sans MS" panose="030F0702030302020204" pitchFamily="66" charset="0"/>
              </a:rPr>
              <a:t>/</a:t>
            </a:r>
            <a:r>
              <a:rPr lang="en-GB" dirty="0" err="1">
                <a:latin typeface="Comic Sans MS" panose="030F0702030302020204" pitchFamily="66" charset="0"/>
              </a:rPr>
              <a:t>im</a:t>
            </a:r>
            <a:endParaRPr lang="en-GB" dirty="0">
              <a:latin typeface="Comic Sans MS" panose="030F0702030302020204" pitchFamily="66" charset="0"/>
            </a:endParaRPr>
          </a:p>
        </p:txBody>
      </p:sp>
      <p:sp>
        <p:nvSpPr>
          <p:cNvPr id="6" name="TextBox 5"/>
          <p:cNvSpPr txBox="1"/>
          <p:nvPr/>
        </p:nvSpPr>
        <p:spPr>
          <a:xfrm>
            <a:off x="3059832" y="4067045"/>
            <a:ext cx="3600400" cy="369332"/>
          </a:xfrm>
          <a:prstGeom prst="rect">
            <a:avLst/>
          </a:prstGeom>
          <a:noFill/>
        </p:spPr>
        <p:txBody>
          <a:bodyPr wrap="square" rtlCol="0">
            <a:spAutoFit/>
          </a:bodyPr>
          <a:lstStyle/>
          <a:p>
            <a:r>
              <a:rPr lang="en-GB" dirty="0">
                <a:latin typeface="Comic Sans MS" panose="030F0702030302020204" pitchFamily="66" charset="0"/>
              </a:rPr>
              <a:t>Contractions- can’t/won’t</a:t>
            </a:r>
          </a:p>
        </p:txBody>
      </p:sp>
      <p:sp>
        <p:nvSpPr>
          <p:cNvPr id="7" name="TextBox 6"/>
          <p:cNvSpPr txBox="1"/>
          <p:nvPr/>
        </p:nvSpPr>
        <p:spPr>
          <a:xfrm>
            <a:off x="1259632" y="4542860"/>
            <a:ext cx="7200800" cy="369332"/>
          </a:xfrm>
          <a:prstGeom prst="rect">
            <a:avLst/>
          </a:prstGeom>
          <a:noFill/>
        </p:spPr>
        <p:txBody>
          <a:bodyPr wrap="square" rtlCol="0">
            <a:spAutoFit/>
          </a:bodyPr>
          <a:lstStyle/>
          <a:p>
            <a:r>
              <a:rPr lang="en-GB" dirty="0">
                <a:latin typeface="Comic Sans MS" panose="030F0702030302020204" pitchFamily="66" charset="0"/>
              </a:rPr>
              <a:t>Possessive Apostrophes – Mrs Rolland’s pen…/ the girl’s book…</a:t>
            </a:r>
          </a:p>
        </p:txBody>
      </p:sp>
      <p:sp>
        <p:nvSpPr>
          <p:cNvPr id="8" name="TextBox 7"/>
          <p:cNvSpPr txBox="1"/>
          <p:nvPr/>
        </p:nvSpPr>
        <p:spPr>
          <a:xfrm>
            <a:off x="1763688" y="5044214"/>
            <a:ext cx="5760640" cy="646331"/>
          </a:xfrm>
          <a:prstGeom prst="rect">
            <a:avLst/>
          </a:prstGeom>
          <a:noFill/>
        </p:spPr>
        <p:txBody>
          <a:bodyPr wrap="square" rtlCol="0">
            <a:spAutoFit/>
          </a:bodyPr>
          <a:lstStyle/>
          <a:p>
            <a:pPr algn="ctr"/>
            <a:r>
              <a:rPr lang="en-GB" dirty="0">
                <a:latin typeface="Comic Sans MS" panose="030F0702030302020204" pitchFamily="66" charset="0"/>
              </a:rPr>
              <a:t>Words that sound the same (</a:t>
            </a:r>
            <a:r>
              <a:rPr lang="en-GB" dirty="0" err="1">
                <a:latin typeface="Comic Sans MS" panose="030F0702030302020204" pitchFamily="66" charset="0"/>
              </a:rPr>
              <a:t>Homophomes</a:t>
            </a:r>
            <a:r>
              <a:rPr lang="en-GB" dirty="0">
                <a:latin typeface="Comic Sans MS" panose="030F0702030302020204" pitchFamily="66" charset="0"/>
              </a:rPr>
              <a:t>)- </a:t>
            </a:r>
            <a:r>
              <a:rPr lang="en-GB" dirty="0" smtClean="0">
                <a:latin typeface="Comic Sans MS" panose="030F0702030302020204" pitchFamily="66" charset="0"/>
              </a:rPr>
              <a:t>son/sun  </a:t>
            </a:r>
            <a:r>
              <a:rPr lang="en-GB" dirty="0">
                <a:latin typeface="Comic Sans MS" panose="030F0702030302020204" pitchFamily="66" charset="0"/>
              </a:rPr>
              <a:t>bear/bare</a:t>
            </a:r>
          </a:p>
        </p:txBody>
      </p:sp>
      <p:sp>
        <p:nvSpPr>
          <p:cNvPr id="9" name="TextBox 8"/>
          <p:cNvSpPr txBox="1"/>
          <p:nvPr/>
        </p:nvSpPr>
        <p:spPr>
          <a:xfrm>
            <a:off x="3393403" y="5761593"/>
            <a:ext cx="3600400" cy="369332"/>
          </a:xfrm>
          <a:prstGeom prst="rect">
            <a:avLst/>
          </a:prstGeom>
          <a:noFill/>
        </p:spPr>
        <p:txBody>
          <a:bodyPr wrap="square" rtlCol="0">
            <a:spAutoFit/>
          </a:bodyPr>
          <a:lstStyle/>
          <a:p>
            <a:r>
              <a:rPr lang="en-GB" dirty="0"/>
              <a:t>TO NAME JUST A FEW….</a:t>
            </a:r>
          </a:p>
        </p:txBody>
      </p:sp>
    </p:spTree>
    <p:extLst>
      <p:ext uri="{BB962C8B-B14F-4D97-AF65-F5344CB8AC3E}">
        <p14:creationId xmlns:p14="http://schemas.microsoft.com/office/powerpoint/2010/main" val="84067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332656"/>
            <a:ext cx="7024744" cy="598334"/>
          </a:xfrm>
        </p:spPr>
        <p:txBody>
          <a:bodyPr>
            <a:normAutofit/>
          </a:bodyPr>
          <a:lstStyle/>
          <a:p>
            <a:pPr algn="ctr"/>
            <a:r>
              <a:rPr lang="en-GB" sz="3200" b="1" dirty="0" smtClean="0">
                <a:latin typeface="Comic Sans MS" panose="030F0702030302020204" pitchFamily="66" charset="0"/>
              </a:rPr>
              <a:t>Phonics</a:t>
            </a:r>
            <a:r>
              <a:rPr lang="en-GB" sz="3200" b="1" dirty="0" smtClean="0">
                <a:latin typeface="Comic Sans MS" panose="030F0702030302020204" pitchFamily="66" charset="0"/>
              </a:rPr>
              <a:t> in Year 2</a:t>
            </a:r>
            <a:endParaRPr lang="en-GB" sz="3200" b="1" dirty="0">
              <a:latin typeface="Comic Sans MS" panose="030F0702030302020204" pitchFamily="66" charset="0"/>
            </a:endParaRPr>
          </a:p>
        </p:txBody>
      </p:sp>
      <p:sp>
        <p:nvSpPr>
          <p:cNvPr id="10" name="Content Placeholder 9"/>
          <p:cNvSpPr>
            <a:spLocks noGrp="1"/>
          </p:cNvSpPr>
          <p:nvPr>
            <p:ph idx="1"/>
          </p:nvPr>
        </p:nvSpPr>
        <p:spPr>
          <a:xfrm>
            <a:off x="611560" y="927730"/>
            <a:ext cx="7920880" cy="5669622"/>
          </a:xfrm>
        </p:spPr>
        <p:txBody>
          <a:bodyPr>
            <a:normAutofit lnSpcReduction="10000"/>
          </a:bodyPr>
          <a:lstStyle/>
          <a:p>
            <a:pPr marL="0" indent="0">
              <a:buNone/>
            </a:pPr>
            <a:r>
              <a:rPr lang="en-AU" sz="1800" dirty="0" smtClean="0">
                <a:latin typeface="Comic Sans MS" panose="030F0702030302020204" pitchFamily="66" charset="0"/>
              </a:rPr>
              <a:t>In Year 2, </a:t>
            </a:r>
            <a:r>
              <a:rPr lang="en-AU" sz="1800" dirty="0">
                <a:latin typeface="Comic Sans MS" panose="030F0702030302020204" pitchFamily="66" charset="0"/>
              </a:rPr>
              <a:t>all children practise their sounds as part of the curriculum. </a:t>
            </a:r>
          </a:p>
          <a:p>
            <a:pPr marL="0" indent="0">
              <a:buNone/>
            </a:pPr>
            <a:endParaRPr lang="en-AU" sz="1800" dirty="0">
              <a:solidFill>
                <a:srgbClr val="FF0000"/>
              </a:solidFill>
              <a:latin typeface="Comic Sans MS" panose="030F0702030302020204" pitchFamily="66" charset="0"/>
            </a:endParaRPr>
          </a:p>
          <a:p>
            <a:pPr marL="0" indent="0">
              <a:buNone/>
            </a:pPr>
            <a:r>
              <a:rPr lang="en-AU" sz="1800" dirty="0">
                <a:latin typeface="Comic Sans MS"/>
              </a:rPr>
              <a:t>We follow the Read Write </a:t>
            </a:r>
            <a:r>
              <a:rPr lang="en-AU" sz="1800" dirty="0" err="1">
                <a:latin typeface="Comic Sans MS"/>
              </a:rPr>
              <a:t>Inc</a:t>
            </a:r>
            <a:r>
              <a:rPr lang="en-AU" sz="1800" dirty="0">
                <a:latin typeface="Comic Sans MS"/>
              </a:rPr>
              <a:t> </a:t>
            </a:r>
            <a:r>
              <a:rPr lang="en-AU" sz="1800" dirty="0" smtClean="0">
                <a:latin typeface="Comic Sans MS"/>
              </a:rPr>
              <a:t>scheme as a school.</a:t>
            </a:r>
            <a:r>
              <a:rPr lang="en-AU" sz="1800" dirty="0">
                <a:latin typeface="Comic Sans MS"/>
              </a:rPr>
              <a:t> </a:t>
            </a:r>
            <a:endParaRPr lang="en-AU" sz="1800" dirty="0" smtClean="0">
              <a:latin typeface="Comic Sans MS"/>
            </a:endParaRPr>
          </a:p>
          <a:p>
            <a:pPr marL="0" indent="0">
              <a:buNone/>
            </a:pPr>
            <a:endParaRPr lang="en-AU" sz="1800" dirty="0">
              <a:latin typeface="Comic Sans MS" panose="030F0702030302020204" pitchFamily="66" charset="0"/>
            </a:endParaRPr>
          </a:p>
          <a:p>
            <a:pPr marL="0" indent="0">
              <a:buNone/>
            </a:pPr>
            <a:r>
              <a:rPr lang="en-AU" sz="1800" dirty="0">
                <a:solidFill>
                  <a:srgbClr val="FF0000"/>
                </a:solidFill>
                <a:latin typeface="Comic Sans MS"/>
              </a:rPr>
              <a:t>Year </a:t>
            </a:r>
            <a:r>
              <a:rPr lang="en-AU" sz="1800" dirty="0" smtClean="0">
                <a:solidFill>
                  <a:srgbClr val="FF0000"/>
                </a:solidFill>
                <a:latin typeface="Comic Sans MS"/>
              </a:rPr>
              <a:t>2 </a:t>
            </a:r>
            <a:r>
              <a:rPr lang="en-AU" sz="1800" dirty="0">
                <a:solidFill>
                  <a:srgbClr val="FF0000"/>
                </a:solidFill>
                <a:latin typeface="Comic Sans MS"/>
              </a:rPr>
              <a:t>are put into groups according to the sounds they already </a:t>
            </a:r>
            <a:r>
              <a:rPr lang="en-AU" sz="1800" dirty="0" smtClean="0">
                <a:solidFill>
                  <a:srgbClr val="FF0000"/>
                </a:solidFill>
                <a:latin typeface="Comic Sans MS"/>
              </a:rPr>
              <a:t>know, </a:t>
            </a:r>
            <a:r>
              <a:rPr lang="en-AU" sz="1800" dirty="0">
                <a:solidFill>
                  <a:srgbClr val="FF0000"/>
                </a:solidFill>
                <a:latin typeface="Comic Sans MS"/>
              </a:rPr>
              <a:t>so children focus on the appropriate sounds for their current need. (These groups are not static and are open to change).</a:t>
            </a:r>
          </a:p>
          <a:p>
            <a:pPr marL="68580" indent="0">
              <a:buNone/>
            </a:pPr>
            <a:endParaRPr lang="en-GB" sz="1800" dirty="0" smtClean="0">
              <a:latin typeface="Comic Sans MS" panose="030F0702030302020204" pitchFamily="66" charset="0"/>
            </a:endParaRPr>
          </a:p>
          <a:p>
            <a:pPr marL="68580" indent="0">
              <a:buNone/>
            </a:pPr>
            <a:r>
              <a:rPr lang="en-GB" sz="1800" dirty="0" smtClean="0">
                <a:latin typeface="Comic Sans MS" panose="030F0702030302020204" pitchFamily="66" charset="0"/>
              </a:rPr>
              <a:t>Last year, due to </a:t>
            </a:r>
            <a:r>
              <a:rPr lang="en-GB" sz="1800" dirty="0" err="1" smtClean="0">
                <a:latin typeface="Comic Sans MS" panose="030F0702030302020204" pitchFamily="66" charset="0"/>
              </a:rPr>
              <a:t>Covid</a:t>
            </a:r>
            <a:r>
              <a:rPr lang="en-GB" sz="1800" dirty="0" smtClean="0">
                <a:latin typeface="Comic Sans MS" panose="030F0702030302020204" pitchFamily="66" charset="0"/>
              </a:rPr>
              <a:t>, the Government did not require children to take their ‘Phonic Screen’ at the end of Year 1, as is normally the case. However, we are constantly assessing their phonic progress within school so that we know how best to help and support each child. </a:t>
            </a:r>
          </a:p>
          <a:p>
            <a:pPr marL="68580" indent="0">
              <a:buNone/>
            </a:pPr>
            <a:endParaRPr lang="en-GB" sz="1800" dirty="0">
              <a:latin typeface="Comic Sans MS" panose="030F0702030302020204" pitchFamily="66" charset="0"/>
            </a:endParaRPr>
          </a:p>
          <a:p>
            <a:pPr marL="68580" indent="0">
              <a:buNone/>
            </a:pPr>
            <a:r>
              <a:rPr lang="en-GB" sz="1800" dirty="0" smtClean="0">
                <a:latin typeface="Comic Sans MS" panose="030F0702030302020204" pitchFamily="66" charset="0"/>
              </a:rPr>
              <a:t>It is likely that the children will be required to take a ‘Phonic Screen’ assessment in the Autumn Term in Year 2. This is undergone with their class teacher and takes about 10 minutes 1-1 per child. Children are required to segment and blend words and non-words containing the phonemes that they have already been taught in school. This is something that is familiar to the children already. </a:t>
            </a:r>
            <a:endParaRPr lang="en-GB" sz="1800" dirty="0">
              <a:latin typeface="Comic Sans MS" panose="030F0702030302020204" pitchFamily="66" charset="0"/>
            </a:endParaRPr>
          </a:p>
        </p:txBody>
      </p:sp>
    </p:spTree>
    <p:extLst>
      <p:ext uri="{BB962C8B-B14F-4D97-AF65-F5344CB8AC3E}">
        <p14:creationId xmlns:p14="http://schemas.microsoft.com/office/powerpoint/2010/main" val="4270320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332656"/>
            <a:ext cx="7024744" cy="598334"/>
          </a:xfrm>
        </p:spPr>
        <p:txBody>
          <a:bodyPr>
            <a:normAutofit/>
          </a:bodyPr>
          <a:lstStyle/>
          <a:p>
            <a:pPr algn="ctr"/>
            <a:r>
              <a:rPr lang="en-GB" sz="3200" b="1" dirty="0" smtClean="0">
                <a:latin typeface="Comic Sans MS" panose="030F0702030302020204" pitchFamily="66" charset="0"/>
              </a:rPr>
              <a:t>Phonics</a:t>
            </a:r>
            <a:r>
              <a:rPr lang="en-GB" sz="3200" b="1" dirty="0" smtClean="0">
                <a:latin typeface="Comic Sans MS" panose="030F0702030302020204" pitchFamily="66" charset="0"/>
              </a:rPr>
              <a:t> in Year 2</a:t>
            </a:r>
            <a:endParaRPr lang="en-GB" sz="3200" b="1" dirty="0">
              <a:latin typeface="Comic Sans MS" panose="030F0702030302020204" pitchFamily="66" charset="0"/>
            </a:endParaRPr>
          </a:p>
        </p:txBody>
      </p:sp>
      <p:pic>
        <p:nvPicPr>
          <p:cNvPr id="3" name="Content Placeholder 2"/>
          <p:cNvPicPr>
            <a:picLocks noGrp="1" noChangeAspect="1"/>
          </p:cNvPicPr>
          <p:nvPr>
            <p:ph idx="1"/>
          </p:nvPr>
        </p:nvPicPr>
        <p:blipFill>
          <a:blip r:embed="rId2"/>
          <a:stretch>
            <a:fillRect/>
          </a:stretch>
        </p:blipFill>
        <p:spPr>
          <a:xfrm>
            <a:off x="611188" y="975964"/>
            <a:ext cx="7921625" cy="5572822"/>
          </a:xfrm>
          <a:prstGeom prst="rect">
            <a:avLst/>
          </a:prstGeom>
        </p:spPr>
      </p:pic>
    </p:spTree>
    <p:extLst>
      <p:ext uri="{BB962C8B-B14F-4D97-AF65-F5344CB8AC3E}">
        <p14:creationId xmlns:p14="http://schemas.microsoft.com/office/powerpoint/2010/main" val="151867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332656"/>
            <a:ext cx="7024744" cy="598334"/>
          </a:xfrm>
        </p:spPr>
        <p:txBody>
          <a:bodyPr>
            <a:normAutofit/>
          </a:bodyPr>
          <a:lstStyle/>
          <a:p>
            <a:pPr algn="ctr"/>
            <a:r>
              <a:rPr lang="en-GB" sz="3200" b="1" dirty="0" smtClean="0">
                <a:latin typeface="Comic Sans MS" panose="030F0702030302020204" pitchFamily="66" charset="0"/>
              </a:rPr>
              <a:t>Spelling in Year 2</a:t>
            </a:r>
            <a:endParaRPr lang="en-GB" sz="3200" b="1" dirty="0">
              <a:latin typeface="Comic Sans MS" panose="030F0702030302020204" pitchFamily="66" charset="0"/>
            </a:endParaRPr>
          </a:p>
        </p:txBody>
      </p:sp>
      <p:sp>
        <p:nvSpPr>
          <p:cNvPr id="10" name="Content Placeholder 9"/>
          <p:cNvSpPr>
            <a:spLocks noGrp="1"/>
          </p:cNvSpPr>
          <p:nvPr>
            <p:ph idx="1"/>
          </p:nvPr>
        </p:nvSpPr>
        <p:spPr>
          <a:xfrm>
            <a:off x="611560" y="927730"/>
            <a:ext cx="7920880" cy="669667"/>
          </a:xfrm>
        </p:spPr>
        <p:txBody>
          <a:bodyPr>
            <a:normAutofit/>
          </a:bodyPr>
          <a:lstStyle/>
          <a:p>
            <a:pPr marL="68580" indent="0">
              <a:buNone/>
            </a:pPr>
            <a:r>
              <a:rPr lang="en-GB" sz="1800" dirty="0" smtClean="0">
                <a:latin typeface="Comic Sans MS" panose="030F0702030302020204" pitchFamily="66" charset="0"/>
              </a:rPr>
              <a:t>Please focus on </a:t>
            </a:r>
            <a:r>
              <a:rPr lang="en-GB" sz="1800" b="1" dirty="0" smtClean="0">
                <a:latin typeface="Comic Sans MS" panose="030F0702030302020204" pitchFamily="66" charset="0"/>
              </a:rPr>
              <a:t>reading and spelling </a:t>
            </a:r>
            <a:r>
              <a:rPr lang="en-GB" sz="1800" dirty="0" smtClean="0">
                <a:latin typeface="Comic Sans MS" panose="030F0702030302020204" pitchFamily="66" charset="0"/>
              </a:rPr>
              <a:t>these Common Exception Words at home at your own pace throughout the year. </a:t>
            </a:r>
            <a:endParaRPr lang="en-GB" sz="1800" dirty="0">
              <a:latin typeface="Comic Sans MS" panose="030F0702030302020204" pitchFamily="66" charset="0"/>
            </a:endParaRPr>
          </a:p>
        </p:txBody>
      </p:sp>
      <p:pic>
        <p:nvPicPr>
          <p:cNvPr id="11" name="Picture 10"/>
          <p:cNvPicPr>
            <a:picLocks noChangeAspect="1"/>
          </p:cNvPicPr>
          <p:nvPr/>
        </p:nvPicPr>
        <p:blipFill>
          <a:blip r:embed="rId2"/>
          <a:stretch>
            <a:fillRect/>
          </a:stretch>
        </p:blipFill>
        <p:spPr>
          <a:xfrm>
            <a:off x="1119684" y="1526064"/>
            <a:ext cx="6904631" cy="4861424"/>
          </a:xfrm>
          <a:prstGeom prst="rect">
            <a:avLst/>
          </a:prstGeom>
        </p:spPr>
      </p:pic>
    </p:spTree>
    <p:extLst>
      <p:ext uri="{BB962C8B-B14F-4D97-AF65-F5344CB8AC3E}">
        <p14:creationId xmlns:p14="http://schemas.microsoft.com/office/powerpoint/2010/main" val="1878244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14FA-960B-4992-9150-25EEDAB7F8EF}"/>
              </a:ext>
            </a:extLst>
          </p:cNvPr>
          <p:cNvSpPr>
            <a:spLocks noGrp="1"/>
          </p:cNvSpPr>
          <p:nvPr>
            <p:ph type="title"/>
          </p:nvPr>
        </p:nvSpPr>
        <p:spPr>
          <a:xfrm>
            <a:off x="971600" y="980728"/>
            <a:ext cx="7024744" cy="673144"/>
          </a:xfrm>
        </p:spPr>
        <p:txBody>
          <a:bodyPr>
            <a:normAutofit fontScale="90000"/>
          </a:bodyPr>
          <a:lstStyle/>
          <a:p>
            <a:pPr algn="ctr"/>
            <a:r>
              <a:rPr lang="en-GB" dirty="0">
                <a:latin typeface="Comic Sans MS" panose="030F0702030302020204" pitchFamily="66" charset="0"/>
              </a:rPr>
              <a:t>KS1 SATs</a:t>
            </a:r>
          </a:p>
        </p:txBody>
      </p:sp>
      <p:sp>
        <p:nvSpPr>
          <p:cNvPr id="3" name="Content Placeholder 2">
            <a:extLst>
              <a:ext uri="{FF2B5EF4-FFF2-40B4-BE49-F238E27FC236}">
                <a16:creationId xmlns:a16="http://schemas.microsoft.com/office/drawing/2014/main" id="{7B90EF9F-2946-4E19-A081-063014084942}"/>
              </a:ext>
            </a:extLst>
          </p:cNvPr>
          <p:cNvSpPr>
            <a:spLocks noGrp="1"/>
          </p:cNvSpPr>
          <p:nvPr>
            <p:ph idx="1"/>
          </p:nvPr>
        </p:nvSpPr>
        <p:spPr>
          <a:xfrm>
            <a:off x="1043492" y="1772816"/>
            <a:ext cx="6777317" cy="4059813"/>
          </a:xfrm>
        </p:spPr>
        <p:txBody>
          <a:bodyPr>
            <a:normAutofit/>
          </a:bodyPr>
          <a:lstStyle/>
          <a:p>
            <a:pPr>
              <a:buFont typeface="Arial" panose="020B0604020202020204" pitchFamily="34" charset="0"/>
              <a:buChar char="•"/>
            </a:pPr>
            <a:r>
              <a:rPr lang="en-US" sz="2000" dirty="0" smtClean="0">
                <a:latin typeface="Comic Sans MS" panose="030F0702030302020204" pitchFamily="66" charset="0"/>
              </a:rPr>
              <a:t>The </a:t>
            </a:r>
            <a:r>
              <a:rPr lang="en-US" sz="2000" dirty="0">
                <a:latin typeface="Comic Sans MS" panose="030F0702030302020204" pitchFamily="66" charset="0"/>
              </a:rPr>
              <a:t>Key Stage 1 SATs officially assess your child’s </a:t>
            </a:r>
            <a:r>
              <a:rPr lang="en-US" sz="2000" dirty="0" err="1">
                <a:latin typeface="Comic Sans MS" panose="030F0702030302020204" pitchFamily="66" charset="0"/>
              </a:rPr>
              <a:t>Maths</a:t>
            </a:r>
            <a:r>
              <a:rPr lang="en-US" sz="2000" dirty="0">
                <a:latin typeface="Comic Sans MS" panose="030F0702030302020204" pitchFamily="66" charset="0"/>
              </a:rPr>
              <a:t> and English abilities. Although </a:t>
            </a:r>
            <a:r>
              <a:rPr lang="en-US" sz="2000" dirty="0" smtClean="0">
                <a:latin typeface="Comic Sans MS" panose="030F0702030302020204" pitchFamily="66" charset="0"/>
              </a:rPr>
              <a:t>they include </a:t>
            </a:r>
            <a:r>
              <a:rPr lang="en-US" sz="2000" dirty="0">
                <a:latin typeface="Comic Sans MS" panose="030F0702030302020204" pitchFamily="66" charset="0"/>
              </a:rPr>
              <a:t>formal tests, they are done in a relaxed way; in fact most children are not even aware they’re taking a test</a:t>
            </a:r>
            <a:r>
              <a:rPr lang="en-US" sz="2000" dirty="0" smtClean="0">
                <a:latin typeface="Comic Sans MS" panose="030F0702030302020204" pitchFamily="66" charset="0"/>
              </a:rPr>
              <a:t>! The tests are used as a tool for teacher assessment.</a:t>
            </a:r>
            <a:endParaRPr lang="en-US" sz="2000" dirty="0">
              <a:latin typeface="Comic Sans MS" panose="030F0702030302020204" pitchFamily="66" charset="0"/>
            </a:endParaRPr>
          </a:p>
          <a:p>
            <a:pPr>
              <a:buFont typeface="Arial" panose="020B0604020202020204" pitchFamily="34" charset="0"/>
              <a:buChar char="•"/>
            </a:pPr>
            <a:r>
              <a:rPr lang="en-US" sz="2000" dirty="0" smtClean="0">
                <a:latin typeface="Comic Sans MS" panose="030F0702030302020204" pitchFamily="66" charset="0"/>
              </a:rPr>
              <a:t>They consist of two </a:t>
            </a:r>
            <a:r>
              <a:rPr lang="en-US" sz="2000" dirty="0">
                <a:latin typeface="Comic Sans MS" panose="030F0702030302020204" pitchFamily="66" charset="0"/>
              </a:rPr>
              <a:t>reading tests (long and short), two </a:t>
            </a:r>
            <a:r>
              <a:rPr lang="en-US" sz="2000" dirty="0" err="1">
                <a:latin typeface="Comic Sans MS" panose="030F0702030302020204" pitchFamily="66" charset="0"/>
              </a:rPr>
              <a:t>Maths</a:t>
            </a:r>
            <a:r>
              <a:rPr lang="en-US" sz="2000" dirty="0">
                <a:latin typeface="Comic Sans MS" panose="030F0702030302020204" pitchFamily="66" charset="0"/>
              </a:rPr>
              <a:t> tests (arithmetic, mental reasoning), </a:t>
            </a:r>
            <a:r>
              <a:rPr lang="en-US" sz="2000" dirty="0" smtClean="0">
                <a:latin typeface="Comic Sans MS" panose="030F0702030302020204" pitchFamily="66" charset="0"/>
              </a:rPr>
              <a:t>English </a:t>
            </a:r>
            <a:r>
              <a:rPr lang="en-US" sz="2000" dirty="0">
                <a:latin typeface="Comic Sans MS" panose="030F0702030302020204" pitchFamily="66" charset="0"/>
              </a:rPr>
              <a:t>grammar, punctuation and spelling (optional</a:t>
            </a:r>
            <a:r>
              <a:rPr lang="en-US" sz="2000" dirty="0" smtClean="0">
                <a:latin typeface="Comic Sans MS" panose="030F0702030302020204" pitchFamily="66" charset="0"/>
              </a:rPr>
              <a:t>)</a:t>
            </a:r>
          </a:p>
          <a:p>
            <a:pPr>
              <a:buFont typeface="Arial" panose="020B0604020202020204" pitchFamily="34" charset="0"/>
              <a:buChar char="•"/>
            </a:pPr>
            <a:r>
              <a:rPr lang="en-US" sz="2000" dirty="0" smtClean="0">
                <a:latin typeface="Comic Sans MS" panose="030F0702030302020204" pitchFamily="66" charset="0"/>
              </a:rPr>
              <a:t>You may find this website helpful </a:t>
            </a:r>
            <a:r>
              <a:rPr lang="en-GB" sz="2000" dirty="0">
                <a:hlinkClick r:id="rId2"/>
              </a:rPr>
              <a:t>https://www.theschoolrun.com/ks1-sats-questions-answered</a:t>
            </a:r>
            <a:endParaRPr lang="en-US" sz="2000" dirty="0">
              <a:latin typeface="Comic Sans MS" panose="030F0702030302020204" pitchFamily="66" charset="0"/>
            </a:endParaRPr>
          </a:p>
        </p:txBody>
      </p:sp>
    </p:spTree>
    <p:extLst>
      <p:ext uri="{BB962C8B-B14F-4D97-AF65-F5344CB8AC3E}">
        <p14:creationId xmlns:p14="http://schemas.microsoft.com/office/powerpoint/2010/main" val="3631826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237312"/>
            <a:ext cx="5616624" cy="230832"/>
          </a:xfrm>
          <a:prstGeom prst="rect">
            <a:avLst/>
          </a:prstGeom>
        </p:spPr>
        <p:txBody>
          <a:bodyPr wrap="square">
            <a:spAutoFit/>
          </a:bodyPr>
          <a:lstStyle/>
          <a:p>
            <a:r>
              <a:rPr lang="en-GB" sz="900" dirty="0"/>
              <a:t>Example SATs Question from KS1 Sample Test. 2016. English Grammar, Punctuation &amp; Spelling</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79" t="19692" r="58200" b="15101"/>
          <a:stretch/>
        </p:blipFill>
        <p:spPr bwMode="auto">
          <a:xfrm>
            <a:off x="496011" y="1124744"/>
            <a:ext cx="3636492" cy="374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90" t="50514" r="58219" b="30308"/>
          <a:stretch/>
        </p:blipFill>
        <p:spPr bwMode="auto">
          <a:xfrm>
            <a:off x="4110199" y="2624877"/>
            <a:ext cx="4572020" cy="140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786" y="539969"/>
            <a:ext cx="5332140" cy="584775"/>
          </a:xfrm>
          <a:prstGeom prst="rect">
            <a:avLst/>
          </a:prstGeom>
          <a:noFill/>
        </p:spPr>
        <p:txBody>
          <a:bodyPr wrap="square" rtlCol="0">
            <a:spAutoFit/>
          </a:bodyPr>
          <a:lstStyle/>
          <a:p>
            <a:r>
              <a:rPr lang="en-GB" sz="3200" dirty="0" smtClean="0">
                <a:latin typeface="Comic Sans MS" panose="030F0702030302020204" pitchFamily="66" charset="0"/>
              </a:rPr>
              <a:t>Example SATs  questions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250934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566936"/>
          </a:xfrm>
        </p:spPr>
        <p:txBody>
          <a:bodyPr>
            <a:normAutofit fontScale="90000"/>
          </a:bodyPr>
          <a:lstStyle/>
          <a:p>
            <a:pPr algn="ctr"/>
            <a:r>
              <a:rPr lang="en-GB" dirty="0" smtClean="0">
                <a:latin typeface="Comic Sans MS" panose="030F0702030302020204" pitchFamily="66" charset="0"/>
              </a:rPr>
              <a:t/>
            </a:r>
            <a:br>
              <a:rPr lang="en-GB" dirty="0" smtClean="0">
                <a:latin typeface="Comic Sans MS" panose="030F0702030302020204" pitchFamily="66" charset="0"/>
              </a:rPr>
            </a:br>
            <a:r>
              <a:rPr lang="en-GB" sz="3600" dirty="0" smtClean="0">
                <a:latin typeface="Comic Sans MS" panose="030F0702030302020204" pitchFamily="66" charset="0"/>
              </a:rPr>
              <a:t>“</a:t>
            </a:r>
            <a:r>
              <a:rPr lang="en-GB" sz="3600" dirty="0">
                <a:latin typeface="Comic Sans MS" panose="030F0702030302020204" pitchFamily="66" charset="0"/>
              </a:rPr>
              <a:t>Poppy held the rabbit </a:t>
            </a:r>
            <a:r>
              <a:rPr lang="en-GB" sz="3600" i="1" u="sng" dirty="0">
                <a:latin typeface="Comic Sans MS" panose="030F0702030302020204" pitchFamily="66" charset="0"/>
              </a:rPr>
              <a:t>gently</a:t>
            </a:r>
            <a:r>
              <a:rPr lang="en-GB" sz="3600" dirty="0">
                <a:latin typeface="Comic Sans MS" panose="030F0702030302020204" pitchFamily="66" charset="0"/>
              </a:rPr>
              <a:t> in her arms”</a:t>
            </a:r>
          </a:p>
        </p:txBody>
      </p:sp>
      <p:sp>
        <p:nvSpPr>
          <p:cNvPr id="4" name="TextBox 3"/>
          <p:cNvSpPr txBox="1"/>
          <p:nvPr/>
        </p:nvSpPr>
        <p:spPr>
          <a:xfrm>
            <a:off x="611560" y="5939988"/>
            <a:ext cx="5760640" cy="369332"/>
          </a:xfrm>
          <a:prstGeom prst="rect">
            <a:avLst/>
          </a:prstGeom>
          <a:noFill/>
        </p:spPr>
        <p:txBody>
          <a:bodyPr wrap="square" rtlCol="0">
            <a:spAutoFit/>
          </a:bodyPr>
          <a:lstStyle/>
          <a:p>
            <a:r>
              <a:rPr lang="en-GB" sz="900" dirty="0"/>
              <a:t>Example SATs Question from KS1 Sample Test. 2016. English Grammar, Punctuation &amp; Spelling</a:t>
            </a:r>
            <a:r>
              <a:rPr lang="en-GB" dirty="0"/>
              <a:t>. </a:t>
            </a:r>
          </a:p>
        </p:txBody>
      </p:sp>
      <p:sp>
        <p:nvSpPr>
          <p:cNvPr id="3" name="TextBox 2"/>
          <p:cNvSpPr txBox="1"/>
          <p:nvPr/>
        </p:nvSpPr>
        <p:spPr>
          <a:xfrm>
            <a:off x="608012" y="2393509"/>
            <a:ext cx="7488832" cy="369332"/>
          </a:xfrm>
          <a:prstGeom prst="rect">
            <a:avLst/>
          </a:prstGeom>
          <a:noFill/>
        </p:spPr>
        <p:txBody>
          <a:bodyPr wrap="square" rtlCol="0">
            <a:spAutoFit/>
          </a:bodyPr>
          <a:lstStyle/>
          <a:p>
            <a:r>
              <a:rPr lang="en-GB" dirty="0"/>
              <a:t>What type of word is underlined in the sentence?</a:t>
            </a:r>
          </a:p>
        </p:txBody>
      </p:sp>
      <p:sp>
        <p:nvSpPr>
          <p:cNvPr id="5" name="TextBox 4"/>
          <p:cNvSpPr txBox="1"/>
          <p:nvPr/>
        </p:nvSpPr>
        <p:spPr>
          <a:xfrm>
            <a:off x="2195736" y="2996952"/>
            <a:ext cx="4608512" cy="1200329"/>
          </a:xfrm>
          <a:prstGeom prst="rect">
            <a:avLst/>
          </a:prstGeom>
          <a:noFill/>
        </p:spPr>
        <p:txBody>
          <a:bodyPr wrap="square" rtlCol="0">
            <a:spAutoFit/>
          </a:bodyPr>
          <a:lstStyle/>
          <a:p>
            <a:pPr marL="342900" indent="-342900">
              <a:buAutoNum type="alphaLcParenR"/>
            </a:pPr>
            <a:r>
              <a:rPr lang="en-GB" dirty="0"/>
              <a:t>Adjective</a:t>
            </a:r>
          </a:p>
          <a:p>
            <a:pPr marL="342900" indent="-342900">
              <a:buAutoNum type="alphaLcParenR"/>
            </a:pPr>
            <a:r>
              <a:rPr lang="en-GB" dirty="0"/>
              <a:t>Noun</a:t>
            </a:r>
          </a:p>
          <a:p>
            <a:pPr marL="342900" indent="-342900">
              <a:buAutoNum type="alphaLcParenR"/>
            </a:pPr>
            <a:r>
              <a:rPr lang="en-GB" dirty="0"/>
              <a:t>Adverb</a:t>
            </a:r>
          </a:p>
          <a:p>
            <a:pPr marL="342900" indent="-342900">
              <a:buAutoNum type="alphaLcParenR"/>
            </a:pPr>
            <a:r>
              <a:rPr lang="en-GB" dirty="0"/>
              <a:t>Verb</a:t>
            </a:r>
          </a:p>
        </p:txBody>
      </p:sp>
      <p:sp>
        <p:nvSpPr>
          <p:cNvPr id="6" name="TextBox 5"/>
          <p:cNvSpPr txBox="1"/>
          <p:nvPr/>
        </p:nvSpPr>
        <p:spPr>
          <a:xfrm>
            <a:off x="608012" y="670484"/>
            <a:ext cx="5332140" cy="584775"/>
          </a:xfrm>
          <a:prstGeom prst="rect">
            <a:avLst/>
          </a:prstGeom>
          <a:noFill/>
        </p:spPr>
        <p:txBody>
          <a:bodyPr wrap="square" rtlCol="0">
            <a:spAutoFit/>
          </a:bodyPr>
          <a:lstStyle/>
          <a:p>
            <a:r>
              <a:rPr lang="en-GB" sz="3200" dirty="0" smtClean="0">
                <a:latin typeface="Comic Sans MS" panose="030F0702030302020204" pitchFamily="66" charset="0"/>
              </a:rPr>
              <a:t>Example SATs  questions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984161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024744" cy="1143000"/>
          </a:xfrm>
        </p:spPr>
        <p:txBody>
          <a:bodyPr/>
          <a:lstStyle/>
          <a:p>
            <a:pPr algn="ctr"/>
            <a:r>
              <a:rPr lang="en-GB" dirty="0">
                <a:latin typeface="Comic Sans MS" panose="030F0702030302020204" pitchFamily="66" charset="0"/>
              </a:rPr>
              <a:t>Keeping Up-to-Date</a:t>
            </a:r>
          </a:p>
        </p:txBody>
      </p:sp>
      <p:sp>
        <p:nvSpPr>
          <p:cNvPr id="4" name="TextBox 3"/>
          <p:cNvSpPr txBox="1"/>
          <p:nvPr/>
        </p:nvSpPr>
        <p:spPr>
          <a:xfrm>
            <a:off x="827584" y="1628800"/>
            <a:ext cx="7416824" cy="4154984"/>
          </a:xfrm>
          <a:prstGeom prst="rect">
            <a:avLst/>
          </a:prstGeom>
          <a:noFill/>
        </p:spPr>
        <p:txBody>
          <a:bodyPr wrap="square" rtlCol="0">
            <a:spAutoFit/>
          </a:bodyPr>
          <a:lstStyle/>
          <a:p>
            <a:r>
              <a:rPr lang="en-GB" sz="2400" b="1" dirty="0" smtClean="0">
                <a:latin typeface="Comic Sans MS" panose="030F0702030302020204" pitchFamily="66" charset="0"/>
              </a:rPr>
              <a:t>Remember to check…</a:t>
            </a:r>
          </a:p>
          <a:p>
            <a:endParaRPr lang="en-GB" sz="2400" b="1" dirty="0">
              <a:latin typeface="Comic Sans MS" panose="030F0702030302020204" pitchFamily="66" charset="0"/>
            </a:endParaRPr>
          </a:p>
          <a:p>
            <a:pPr marL="285750" indent="-285750">
              <a:buFont typeface="Arial" panose="020B0604020202020204" pitchFamily="34" charset="0"/>
              <a:buChar char="•"/>
            </a:pPr>
            <a:r>
              <a:rPr lang="en-GB" sz="2400" dirty="0" smtClean="0">
                <a:latin typeface="Comic Sans MS" panose="030F0702030302020204" pitchFamily="66" charset="0"/>
              </a:rPr>
              <a:t>Tapestry</a:t>
            </a:r>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pPr marL="285750" indent="-285750">
              <a:buFont typeface="Arial" panose="020B0604020202020204" pitchFamily="34" charset="0"/>
              <a:buChar char="•"/>
            </a:pPr>
            <a:r>
              <a:rPr lang="en-GB" sz="2400" dirty="0" smtClean="0">
                <a:latin typeface="Comic Sans MS" panose="030F0702030302020204" pitchFamily="66" charset="0"/>
              </a:rPr>
              <a:t>The </a:t>
            </a:r>
            <a:r>
              <a:rPr lang="en-GB" sz="2400" dirty="0" smtClean="0">
                <a:latin typeface="Comic Sans MS" panose="030F0702030302020204" pitchFamily="66" charset="0"/>
              </a:rPr>
              <a:t>school </a:t>
            </a:r>
            <a:r>
              <a:rPr lang="en-GB" sz="2400" dirty="0">
                <a:latin typeface="Comic Sans MS" panose="030F0702030302020204" pitchFamily="66" charset="0"/>
              </a:rPr>
              <a:t>w</a:t>
            </a:r>
            <a:r>
              <a:rPr lang="en-GB" sz="2400" dirty="0" smtClean="0">
                <a:latin typeface="Comic Sans MS" panose="030F0702030302020204" pitchFamily="66" charset="0"/>
              </a:rPr>
              <a:t>ebsite </a:t>
            </a:r>
            <a:r>
              <a:rPr lang="en-GB" sz="2400" dirty="0">
                <a:latin typeface="Comic Sans MS" panose="030F0702030302020204" pitchFamily="66" charset="0"/>
              </a:rPr>
              <a:t>and </a:t>
            </a:r>
            <a:r>
              <a:rPr lang="en-GB" sz="2400" dirty="0" smtClean="0">
                <a:latin typeface="Comic Sans MS" panose="030F0702030302020204" pitchFamily="66" charset="0"/>
              </a:rPr>
              <a:t>the Up </a:t>
            </a:r>
            <a:r>
              <a:rPr lang="en-GB" sz="2400" dirty="0">
                <a:latin typeface="Comic Sans MS" panose="030F0702030302020204" pitchFamily="66" charset="0"/>
              </a:rPr>
              <a:t>to the </a:t>
            </a:r>
            <a:r>
              <a:rPr lang="en-GB" sz="2400" dirty="0" smtClean="0">
                <a:latin typeface="Comic Sans MS" panose="030F0702030302020204" pitchFamily="66" charset="0"/>
              </a:rPr>
              <a:t>Minute</a:t>
            </a:r>
            <a:endParaRPr lang="en-GB" sz="2400" dirty="0">
              <a:latin typeface="Comic Sans MS" panose="030F0702030302020204" pitchFamily="66" charset="0"/>
            </a:endParaRPr>
          </a:p>
          <a:p>
            <a:pPr marL="285750" indent="-285750">
              <a:buFont typeface="Arial" panose="020B0604020202020204" pitchFamily="34" charset="0"/>
              <a:buChar char="•"/>
            </a:pPr>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smtClean="0">
                <a:latin typeface="Comic Sans MS" panose="030F0702030302020204" pitchFamily="66" charset="0"/>
              </a:rPr>
              <a:t>Willow Class </a:t>
            </a:r>
            <a:r>
              <a:rPr lang="en-GB" sz="2400" dirty="0" smtClean="0">
                <a:latin typeface="Comic Sans MS" panose="030F0702030302020204" pitchFamily="66" charset="0"/>
              </a:rPr>
              <a:t>Webpage – You will find our Termly </a:t>
            </a:r>
            <a:r>
              <a:rPr lang="en-GB" sz="2400" dirty="0">
                <a:latin typeface="Comic Sans MS" panose="030F0702030302020204" pitchFamily="66" charset="0"/>
              </a:rPr>
              <a:t>Topic Web and Home Learning </a:t>
            </a:r>
            <a:r>
              <a:rPr lang="en-GB" sz="2400" dirty="0" smtClean="0">
                <a:latin typeface="Comic Sans MS" panose="030F0702030302020204" pitchFamily="66" charset="0"/>
              </a:rPr>
              <a:t>Grid</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smtClean="0">
                <a:latin typeface="Comic Sans MS" panose="030F0702030302020204" pitchFamily="66" charset="0"/>
              </a:rPr>
              <a:t>Book bags – check for letters and forms to complete</a:t>
            </a:r>
            <a:endParaRPr lang="en-GB" sz="2400" dirty="0">
              <a:latin typeface="Comic Sans MS" panose="030F0702030302020204" pitchFamily="66" charset="0"/>
            </a:endParaRPr>
          </a:p>
        </p:txBody>
      </p:sp>
    </p:spTree>
    <p:extLst>
      <p:ext uri="{BB962C8B-B14F-4D97-AF65-F5344CB8AC3E}">
        <p14:creationId xmlns:p14="http://schemas.microsoft.com/office/powerpoint/2010/main" val="1852303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908720"/>
            <a:ext cx="6777317" cy="3508977"/>
          </a:xfrm>
        </p:spPr>
        <p:txBody>
          <a:bodyPr/>
          <a:lstStyle/>
          <a:p>
            <a:pPr marL="68580" indent="0" algn="ctr">
              <a:buNone/>
            </a:pPr>
            <a:r>
              <a:rPr lang="en-GB" u="sng" dirty="0">
                <a:latin typeface="Comic Sans MS"/>
              </a:rPr>
              <a:t>Important dates for this term</a:t>
            </a: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a:rPr>
              <a:t>Parents Eve</a:t>
            </a:r>
            <a:endParaRPr lang="en-US" dirty="0"/>
          </a:p>
          <a:p>
            <a:pPr marL="68580" indent="0" algn="ctr">
              <a:buNone/>
            </a:pPr>
            <a:r>
              <a:rPr lang="en-GB" dirty="0">
                <a:latin typeface="Comic Sans MS"/>
              </a:rPr>
              <a:t>Tuesday 12th October and Thursday 14th October.</a:t>
            </a:r>
          </a:p>
          <a:p>
            <a:pPr marL="68580" indent="0" algn="ctr">
              <a:buNone/>
            </a:pPr>
            <a:r>
              <a:rPr lang="en-GB" dirty="0">
                <a:latin typeface="Comic Sans MS"/>
              </a:rPr>
              <a:t>2.10pm-4.10pm-face to face meetings.</a:t>
            </a:r>
          </a:p>
          <a:p>
            <a:pPr marL="68580" indent="0" algn="ctr">
              <a:buNone/>
            </a:pPr>
            <a:r>
              <a:rPr lang="en-GB" dirty="0">
                <a:latin typeface="Comic Sans MS"/>
              </a:rPr>
              <a:t>4.10pm-5pm-virtual meetings only.</a:t>
            </a:r>
          </a:p>
          <a:p>
            <a:endParaRPr lang="en-GB" dirty="0"/>
          </a:p>
        </p:txBody>
      </p:sp>
    </p:spTree>
    <p:extLst>
      <p:ext uri="{BB962C8B-B14F-4D97-AF65-F5344CB8AC3E}">
        <p14:creationId xmlns:p14="http://schemas.microsoft.com/office/powerpoint/2010/main" val="109344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400" b="1" dirty="0">
                <a:latin typeface="Comic Sans MS" panose="030F0702030302020204" pitchFamily="66" charset="0"/>
              </a:rPr>
              <a:t>Welcome to Willow Class</a:t>
            </a:r>
          </a:p>
        </p:txBody>
      </p:sp>
      <p:sp>
        <p:nvSpPr>
          <p:cNvPr id="3" name="Subtitle 2"/>
          <p:cNvSpPr>
            <a:spLocks noGrp="1"/>
          </p:cNvSpPr>
          <p:nvPr>
            <p:ph type="subTitle" idx="1"/>
          </p:nvPr>
        </p:nvSpPr>
        <p:spPr/>
        <p:txBody>
          <a:bodyPr>
            <a:normAutofit/>
          </a:bodyPr>
          <a:lstStyle/>
          <a:p>
            <a:pPr algn="ctr"/>
            <a:r>
              <a:rPr lang="en-GB" sz="3200" b="1" dirty="0" smtClean="0"/>
              <a:t>2021-22</a:t>
            </a:r>
            <a:endParaRPr lang="en-GB" sz="3200" b="1" dirty="0"/>
          </a:p>
        </p:txBody>
      </p:sp>
      <p:pic>
        <p:nvPicPr>
          <p:cNvPr id="1026" name="Picture 2" descr="C:\Users\pippa\AppData\Local\Microsoft\Windows\Temporary Internet Files\Content.IE5\IGEVXHHT\fr1_willowfront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63" y="980728"/>
            <a:ext cx="4006145" cy="400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13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060848"/>
            <a:ext cx="7128792" cy="3888432"/>
          </a:xfrm>
        </p:spPr>
        <p:txBody>
          <a:bodyPr>
            <a:noAutofit/>
          </a:bodyPr>
          <a:lstStyle/>
          <a:p>
            <a:pPr algn="ctr"/>
            <a:r>
              <a:rPr lang="en-GB" b="1" dirty="0" smtClean="0">
                <a:latin typeface="Comic Sans MS"/>
              </a:rPr>
              <a:t/>
            </a:r>
            <a:br>
              <a:rPr lang="en-GB" b="1" dirty="0" smtClean="0">
                <a:latin typeface="Comic Sans MS"/>
              </a:rPr>
            </a:br>
            <a:r>
              <a:rPr lang="en-GB" b="1" dirty="0">
                <a:latin typeface="Comic Sans MS"/>
              </a:rPr>
              <a:t/>
            </a:r>
            <a:br>
              <a:rPr lang="en-GB" b="1" dirty="0">
                <a:latin typeface="Comic Sans MS"/>
              </a:rPr>
            </a:br>
            <a:r>
              <a:rPr lang="en-GB" b="1" dirty="0" smtClean="0">
                <a:latin typeface="Comic Sans MS"/>
              </a:rPr>
              <a:t/>
            </a:r>
            <a:br>
              <a:rPr lang="en-GB" b="1" dirty="0" smtClean="0">
                <a:latin typeface="Comic Sans MS"/>
              </a:rPr>
            </a:br>
            <a:r>
              <a:rPr lang="en-GB" b="1" dirty="0">
                <a:latin typeface="Comic Sans MS"/>
              </a:rPr>
              <a:t/>
            </a:r>
            <a:br>
              <a:rPr lang="en-GB" b="1" dirty="0">
                <a:latin typeface="Comic Sans MS"/>
              </a:rPr>
            </a:br>
            <a:r>
              <a:rPr lang="en-GB" b="1" dirty="0" smtClean="0">
                <a:latin typeface="Comic Sans MS"/>
              </a:rPr>
              <a:t/>
            </a:r>
            <a:br>
              <a:rPr lang="en-GB" b="1" dirty="0" smtClean="0">
                <a:latin typeface="Comic Sans MS"/>
              </a:rPr>
            </a:br>
            <a:r>
              <a:rPr lang="en-GB" b="1" dirty="0">
                <a:latin typeface="Comic Sans MS"/>
              </a:rPr>
              <a:t/>
            </a:r>
            <a:br>
              <a:rPr lang="en-GB" b="1" dirty="0">
                <a:latin typeface="Comic Sans MS"/>
              </a:rPr>
            </a:br>
            <a:r>
              <a:rPr lang="en-GB" b="1" dirty="0" smtClean="0">
                <a:latin typeface="Comic Sans MS"/>
              </a:rPr>
              <a:t/>
            </a:r>
            <a:br>
              <a:rPr lang="en-GB" b="1" dirty="0" smtClean="0">
                <a:latin typeface="Comic Sans MS"/>
              </a:rPr>
            </a:br>
            <a:r>
              <a:rPr lang="en-GB" sz="3200" b="1" dirty="0" smtClean="0">
                <a:latin typeface="Comic Sans MS"/>
              </a:rPr>
              <a:t>Any </a:t>
            </a:r>
            <a:r>
              <a:rPr lang="en-GB" sz="3200" b="1" dirty="0">
                <a:latin typeface="Comic Sans MS"/>
              </a:rPr>
              <a:t>questions?</a:t>
            </a:r>
            <a:r>
              <a:rPr lang="en-GB" sz="3200" b="1" dirty="0">
                <a:latin typeface="Comic Sans MS" panose="030F0702030302020204" pitchFamily="66" charset="0"/>
              </a:rPr>
              <a:t/>
            </a:r>
            <a:br>
              <a:rPr lang="en-GB" sz="3200" b="1" dirty="0">
                <a:latin typeface="Comic Sans MS" panose="030F0702030302020204" pitchFamily="66" charset="0"/>
              </a:rPr>
            </a:br>
            <a:r>
              <a:rPr lang="en-GB" sz="3200" b="1" dirty="0">
                <a:latin typeface="Comic Sans MS"/>
              </a:rPr>
              <a:t>If you have any questions, please ask </a:t>
            </a:r>
            <a:r>
              <a:rPr lang="en-GB" sz="3200" b="1" dirty="0" smtClean="0">
                <a:latin typeface="Comic Sans MS"/>
              </a:rPr>
              <a:t>at </a:t>
            </a:r>
            <a:r>
              <a:rPr lang="en-GB" sz="3200" b="1" dirty="0">
                <a:latin typeface="Comic Sans MS"/>
              </a:rPr>
              <a:t>school drop off </a:t>
            </a:r>
            <a:r>
              <a:rPr lang="en-GB" sz="3200" b="1" dirty="0" smtClean="0">
                <a:latin typeface="Comic Sans MS"/>
              </a:rPr>
              <a:t>or </a:t>
            </a:r>
            <a:r>
              <a:rPr lang="en-GB" sz="3200" b="1" dirty="0" smtClean="0">
                <a:latin typeface="Comic Sans MS"/>
              </a:rPr>
              <a:t>pick </a:t>
            </a:r>
            <a:r>
              <a:rPr lang="en-GB" sz="3200" b="1" dirty="0">
                <a:latin typeface="Comic Sans MS"/>
              </a:rPr>
              <a:t>up. You can also email us at </a:t>
            </a:r>
            <a:r>
              <a:rPr lang="en-GB" sz="3200" b="1" dirty="0">
                <a:latin typeface="Comic Sans MS"/>
                <a:hlinkClick r:id="rId2"/>
              </a:rPr>
              <a:t>messages@loxwoodschool.com</a:t>
            </a:r>
            <a:r>
              <a:rPr lang="en-GB" sz="3200" b="1" dirty="0">
                <a:latin typeface="Comic Sans MS"/>
              </a:rPr>
              <a:t>, addressing the emails to </a:t>
            </a:r>
            <a:r>
              <a:rPr lang="en-GB" sz="3200" b="1" dirty="0" smtClean="0">
                <a:latin typeface="Comic Sans MS"/>
              </a:rPr>
              <a:t>Mrs Rolland.</a:t>
            </a:r>
            <a:r>
              <a:rPr lang="en-GB" b="1" dirty="0">
                <a:latin typeface="Comic Sans MS" panose="030F0702030302020204" pitchFamily="66" charset="0"/>
              </a:rPr>
              <a:t/>
            </a:r>
            <a:br>
              <a:rPr lang="en-GB" b="1" dirty="0">
                <a:latin typeface="Comic Sans MS" panose="030F0702030302020204" pitchFamily="66" charset="0"/>
              </a:rPr>
            </a:br>
            <a:r>
              <a:rPr lang="en-GB" b="1" dirty="0">
                <a:latin typeface="Comic Sans MS" panose="030F0702030302020204" pitchFamily="66" charset="0"/>
              </a:rPr>
              <a:t/>
            </a:r>
            <a:br>
              <a:rPr lang="en-GB" b="1" dirty="0">
                <a:latin typeface="Comic Sans MS" panose="030F0702030302020204" pitchFamily="66" charset="0"/>
              </a:rPr>
            </a:br>
            <a:endParaRPr lang="en-GB" b="1"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085184"/>
            <a:ext cx="1688857" cy="1296144"/>
          </a:xfrm>
          <a:prstGeom prst="rect">
            <a:avLst/>
          </a:prstGeom>
        </p:spPr>
      </p:pic>
    </p:spTree>
    <p:extLst>
      <p:ext uri="{BB962C8B-B14F-4D97-AF65-F5344CB8AC3E}">
        <p14:creationId xmlns:p14="http://schemas.microsoft.com/office/powerpoint/2010/main" val="140633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748" y="1001053"/>
            <a:ext cx="4680520" cy="864096"/>
          </a:xfrm>
        </p:spPr>
        <p:txBody>
          <a:bodyPr/>
          <a:lstStyle/>
          <a:p>
            <a:r>
              <a:rPr lang="en-GB" dirty="0">
                <a:latin typeface="Comic Sans MS" panose="030F0702030302020204" pitchFamily="66" charset="0"/>
              </a:rPr>
              <a:t>Willow </a:t>
            </a:r>
            <a:r>
              <a:rPr lang="en-GB" dirty="0" smtClean="0">
                <a:latin typeface="Comic Sans MS" panose="030F0702030302020204" pitchFamily="66" charset="0"/>
              </a:rPr>
              <a:t>Class Team</a:t>
            </a:r>
            <a:endParaRPr lang="en-GB" dirty="0">
              <a:latin typeface="Comic Sans MS" panose="030F0702030302020204" pitchFamily="66" charset="0"/>
            </a:endParaRPr>
          </a:p>
        </p:txBody>
      </p:sp>
      <p:sp>
        <p:nvSpPr>
          <p:cNvPr id="5" name="TextBox 4"/>
          <p:cNvSpPr txBox="1"/>
          <p:nvPr/>
        </p:nvSpPr>
        <p:spPr>
          <a:xfrm>
            <a:off x="971600" y="2492896"/>
            <a:ext cx="5328592" cy="1512168"/>
          </a:xfrm>
          <a:prstGeom prst="rect">
            <a:avLst/>
          </a:prstGeom>
          <a:noFill/>
        </p:spPr>
        <p:txBody>
          <a:bodyPr wrap="square" rtlCol="0">
            <a:spAutoFit/>
          </a:bodyPr>
          <a:lstStyle/>
          <a:p>
            <a:endParaRPr lang="en-GB" dirty="0"/>
          </a:p>
        </p:txBody>
      </p:sp>
      <p:sp>
        <p:nvSpPr>
          <p:cNvPr id="8" name="TextBox 7"/>
          <p:cNvSpPr txBox="1"/>
          <p:nvPr/>
        </p:nvSpPr>
        <p:spPr>
          <a:xfrm>
            <a:off x="971600" y="1916832"/>
            <a:ext cx="184731" cy="369332"/>
          </a:xfrm>
          <a:prstGeom prst="rect">
            <a:avLst/>
          </a:prstGeom>
          <a:noFill/>
        </p:spPr>
        <p:txBody>
          <a:bodyPr wrap="none" rtlCol="0">
            <a:spAutoFit/>
          </a:bodyPr>
          <a:lstStyle/>
          <a:p>
            <a:endParaRPr lang="en-GB" dirty="0"/>
          </a:p>
        </p:txBody>
      </p:sp>
      <p:sp>
        <p:nvSpPr>
          <p:cNvPr id="9" name="TextBox 8"/>
          <p:cNvSpPr txBox="1"/>
          <p:nvPr/>
        </p:nvSpPr>
        <p:spPr>
          <a:xfrm>
            <a:off x="1475656" y="2101498"/>
            <a:ext cx="6336704" cy="4401205"/>
          </a:xfrm>
          <a:prstGeom prst="rect">
            <a:avLst/>
          </a:prstGeom>
          <a:noFill/>
        </p:spPr>
        <p:txBody>
          <a:bodyPr wrap="square" rtlCol="0">
            <a:spAutoFit/>
          </a:bodyPr>
          <a:lstStyle/>
          <a:p>
            <a:pPr algn="ctr"/>
            <a:r>
              <a:rPr lang="en-GB" sz="2000" b="1" dirty="0" smtClean="0">
                <a:latin typeface="Comic Sans MS" panose="030F0702030302020204" pitchFamily="66" charset="0"/>
              </a:rPr>
              <a:t>Hello I am Mrs Rolland, </a:t>
            </a:r>
            <a:r>
              <a:rPr lang="en-GB" sz="2000" dirty="0" smtClean="0">
                <a:latin typeface="Comic Sans MS" panose="030F0702030302020204" pitchFamily="66" charset="0"/>
              </a:rPr>
              <a:t>Willow Class’ </a:t>
            </a:r>
          </a:p>
          <a:p>
            <a:pPr algn="ctr"/>
            <a:r>
              <a:rPr lang="en-GB" sz="2000" dirty="0" smtClean="0">
                <a:latin typeface="Comic Sans MS" panose="030F0702030302020204" pitchFamily="66" charset="0"/>
              </a:rPr>
              <a:t>teacher. </a:t>
            </a:r>
          </a:p>
          <a:p>
            <a:pPr algn="ctr"/>
            <a:endParaRPr lang="en-GB" sz="2000" b="1" dirty="0" smtClean="0">
              <a:latin typeface="Comic Sans MS" panose="030F0702030302020204" pitchFamily="66" charset="0"/>
            </a:endParaRPr>
          </a:p>
          <a:p>
            <a:pPr algn="ctr"/>
            <a:endParaRPr lang="en-GB" sz="2000" b="1" dirty="0">
              <a:latin typeface="Comic Sans MS" panose="030F0702030302020204" pitchFamily="66" charset="0"/>
            </a:endParaRPr>
          </a:p>
          <a:p>
            <a:pPr algn="ctr"/>
            <a:endParaRPr lang="en-GB" sz="2000" b="1" dirty="0" smtClean="0">
              <a:latin typeface="Comic Sans MS" panose="030F0702030302020204" pitchFamily="66" charset="0"/>
            </a:endParaRPr>
          </a:p>
          <a:p>
            <a:pPr algn="ctr"/>
            <a:r>
              <a:rPr lang="en-GB" sz="2000" b="1" dirty="0">
                <a:latin typeface="Comic Sans MS" panose="030F0702030302020204" pitchFamily="66" charset="0"/>
              </a:rPr>
              <a:t> </a:t>
            </a:r>
            <a:r>
              <a:rPr lang="en-GB" sz="2000" b="1" dirty="0" smtClean="0">
                <a:latin typeface="Comic Sans MS" panose="030F0702030302020204" pitchFamily="66" charset="0"/>
              </a:rPr>
              <a:t>       </a:t>
            </a:r>
            <a:r>
              <a:rPr lang="en-GB" sz="2000" b="1" dirty="0" smtClean="0">
                <a:latin typeface="Comic Sans MS" panose="030F0702030302020204" pitchFamily="66" charset="0"/>
              </a:rPr>
              <a:t>Mrs </a:t>
            </a:r>
            <a:r>
              <a:rPr lang="en-GB" sz="2000" b="1" dirty="0" err="1" smtClean="0">
                <a:latin typeface="Comic Sans MS" panose="030F0702030302020204" pitchFamily="66" charset="0"/>
              </a:rPr>
              <a:t>Hounsham</a:t>
            </a:r>
            <a:r>
              <a:rPr lang="en-GB" sz="2000" b="1" dirty="0" smtClean="0">
                <a:latin typeface="Comic Sans MS" panose="030F0702030302020204" pitchFamily="66" charset="0"/>
              </a:rPr>
              <a:t> </a:t>
            </a:r>
            <a:r>
              <a:rPr lang="en-GB" sz="2000" dirty="0" smtClean="0">
                <a:latin typeface="Comic Sans MS" panose="030F0702030302020204" pitchFamily="66" charset="0"/>
              </a:rPr>
              <a:t>is our Classroom Assistant. </a:t>
            </a:r>
            <a:endParaRPr lang="en-GB" sz="2000" dirty="0" smtClean="0">
              <a:latin typeface="Comic Sans MS" panose="030F0702030302020204" pitchFamily="66" charset="0"/>
            </a:endParaRPr>
          </a:p>
          <a:p>
            <a:pPr algn="ctr"/>
            <a:endParaRPr lang="en-GB" sz="2000" dirty="0" smtClean="0">
              <a:latin typeface="Comic Sans MS" panose="030F0702030302020204" pitchFamily="66" charset="0"/>
            </a:endParaRPr>
          </a:p>
          <a:p>
            <a:pPr algn="ctr"/>
            <a:endParaRPr lang="en-GB" sz="2000" dirty="0" smtClean="0">
              <a:latin typeface="Comic Sans MS" panose="030F0702030302020204" pitchFamily="66" charset="0"/>
            </a:endParaRPr>
          </a:p>
          <a:p>
            <a:pPr algn="ctr"/>
            <a:r>
              <a:rPr lang="en-GB" sz="2000" b="1" dirty="0" smtClean="0">
                <a:latin typeface="Comic Sans MS" panose="030F0702030302020204" pitchFamily="66" charset="0"/>
              </a:rPr>
              <a:t>Mrs </a:t>
            </a:r>
            <a:r>
              <a:rPr lang="en-GB" sz="2000" b="1" dirty="0" err="1" smtClean="0">
                <a:latin typeface="Comic Sans MS" panose="030F0702030302020204" pitchFamily="66" charset="0"/>
              </a:rPr>
              <a:t>Pinder</a:t>
            </a:r>
            <a:r>
              <a:rPr lang="en-GB" sz="2000" b="1" dirty="0" smtClean="0">
                <a:latin typeface="Comic Sans MS" panose="030F0702030302020204" pitchFamily="66" charset="0"/>
              </a:rPr>
              <a:t> </a:t>
            </a:r>
            <a:r>
              <a:rPr lang="en-GB" sz="2000" dirty="0" smtClean="0">
                <a:latin typeface="Comic Sans MS" panose="030F0702030302020204" pitchFamily="66" charset="0"/>
              </a:rPr>
              <a:t>will </a:t>
            </a:r>
            <a:r>
              <a:rPr lang="en-GB" sz="2000" dirty="0" smtClean="0">
                <a:latin typeface="Comic Sans MS" panose="030F0702030302020204" pitchFamily="66" charset="0"/>
              </a:rPr>
              <a:t>be teaching </a:t>
            </a:r>
            <a:r>
              <a:rPr lang="en-GB" sz="2000" dirty="0" smtClean="0">
                <a:latin typeface="Comic Sans MS" panose="030F0702030302020204" pitchFamily="66" charset="0"/>
              </a:rPr>
              <a:t>in class </a:t>
            </a:r>
            <a:r>
              <a:rPr lang="en-GB" sz="2000" dirty="0" smtClean="0">
                <a:latin typeface="Comic Sans MS" panose="030F0702030302020204" pitchFamily="66" charset="0"/>
              </a:rPr>
              <a:t>on a Tuesday morning </a:t>
            </a:r>
            <a:r>
              <a:rPr lang="en-GB" sz="2000" dirty="0" smtClean="0">
                <a:latin typeface="Comic Sans MS" panose="030F0702030302020204" pitchFamily="66" charset="0"/>
              </a:rPr>
              <a:t>to </a:t>
            </a:r>
            <a:r>
              <a:rPr lang="en-GB" sz="2000" dirty="0" smtClean="0">
                <a:latin typeface="Comic Sans MS" panose="030F0702030302020204" pitchFamily="66" charset="0"/>
              </a:rPr>
              <a:t>cover </a:t>
            </a:r>
            <a:r>
              <a:rPr lang="en-GB" sz="2000" dirty="0" smtClean="0">
                <a:latin typeface="Comic Sans MS" panose="030F0702030302020204" pitchFamily="66" charset="0"/>
              </a:rPr>
              <a:t>my</a:t>
            </a:r>
            <a:r>
              <a:rPr lang="en-GB" sz="2000" dirty="0" smtClean="0">
                <a:latin typeface="Comic Sans MS" panose="030F0702030302020204" pitchFamily="66" charset="0"/>
              </a:rPr>
              <a:t> Planning Preparation and Assessment </a:t>
            </a:r>
            <a:r>
              <a:rPr lang="en-GB" sz="2000" dirty="0" smtClean="0">
                <a:latin typeface="Comic Sans MS" panose="030F0702030302020204" pitchFamily="66" charset="0"/>
              </a:rPr>
              <a:t>time.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We are </a:t>
            </a:r>
            <a:r>
              <a:rPr lang="en-GB" sz="2000" dirty="0" smtClean="0">
                <a:latin typeface="Comic Sans MS" panose="030F0702030302020204" pitchFamily="66" charset="0"/>
              </a:rPr>
              <a:t>all really </a:t>
            </a:r>
            <a:r>
              <a:rPr lang="en-GB" sz="2000" dirty="0" smtClean="0">
                <a:latin typeface="Comic Sans MS" panose="030F0702030302020204" pitchFamily="66" charset="0"/>
              </a:rPr>
              <a:t>looking forward to working with you and your children this year. </a:t>
            </a:r>
            <a:endParaRPr lang="en-GB" sz="20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6994236" y="1628800"/>
            <a:ext cx="1178164" cy="151740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840471"/>
            <a:ext cx="1196608" cy="1506349"/>
          </a:xfrm>
          <a:prstGeom prst="rect">
            <a:avLst/>
          </a:prstGeom>
        </p:spPr>
      </p:pic>
    </p:spTree>
    <p:extLst>
      <p:ext uri="{BB962C8B-B14F-4D97-AF65-F5344CB8AC3E}">
        <p14:creationId xmlns:p14="http://schemas.microsoft.com/office/powerpoint/2010/main" val="206204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988840"/>
            <a:ext cx="7560840" cy="3693319"/>
          </a:xfrm>
          <a:prstGeom prst="rect">
            <a:avLst/>
          </a:prstGeom>
        </p:spPr>
        <p:txBody>
          <a:bodyPr wrap="square">
            <a:spAutoFit/>
          </a:bodyPr>
          <a:lstStyle/>
          <a:p>
            <a:r>
              <a:rPr lang="en-GB" b="1" dirty="0">
                <a:latin typeface="Comic Sans MS" panose="030F0702030302020204" pitchFamily="66" charset="0"/>
              </a:rPr>
              <a:t>Named</a:t>
            </a:r>
            <a:r>
              <a:rPr lang="en-GB" dirty="0">
                <a:latin typeface="Comic Sans MS" panose="030F0702030302020204" pitchFamily="66" charset="0"/>
              </a:rPr>
              <a:t> </a:t>
            </a:r>
            <a:r>
              <a:rPr lang="en-GB" b="1" dirty="0">
                <a:latin typeface="Comic Sans MS" panose="030F0702030302020204" pitchFamily="66" charset="0"/>
              </a:rPr>
              <a:t>water bottle </a:t>
            </a:r>
            <a:r>
              <a:rPr lang="en-GB" dirty="0">
                <a:latin typeface="Comic Sans MS" panose="030F0702030302020204" pitchFamily="66" charset="0"/>
              </a:rPr>
              <a:t>every day please that is extra to the one in their lunch box.</a:t>
            </a:r>
          </a:p>
          <a:p>
            <a:endParaRPr lang="en-GB" dirty="0">
              <a:latin typeface="Comic Sans MS" panose="030F0702030302020204" pitchFamily="66" charset="0"/>
            </a:endParaRPr>
          </a:p>
          <a:p>
            <a:r>
              <a:rPr lang="en-GB" b="1" dirty="0">
                <a:latin typeface="Comic Sans MS" panose="030F0702030302020204" pitchFamily="66" charset="0"/>
              </a:rPr>
              <a:t>Named Wellies </a:t>
            </a:r>
            <a:r>
              <a:rPr lang="en-GB" dirty="0">
                <a:latin typeface="Comic Sans MS" panose="030F0702030302020204" pitchFamily="66" charset="0"/>
              </a:rPr>
              <a:t>(we will be going on walks around the school grounds throughout the year).</a:t>
            </a:r>
          </a:p>
          <a:p>
            <a:endParaRPr lang="en-GB" dirty="0">
              <a:latin typeface="Comic Sans MS" panose="030F0702030302020204" pitchFamily="66" charset="0"/>
            </a:endParaRPr>
          </a:p>
          <a:p>
            <a:r>
              <a:rPr lang="en-GB" dirty="0">
                <a:latin typeface="Comic Sans MS" panose="030F0702030302020204" pitchFamily="66" charset="0"/>
              </a:rPr>
              <a:t>Weather appropriate </a:t>
            </a:r>
            <a:r>
              <a:rPr lang="en-GB" b="1" dirty="0">
                <a:latin typeface="Comic Sans MS" panose="030F0702030302020204" pitchFamily="66" charset="0"/>
              </a:rPr>
              <a:t>named coat </a:t>
            </a:r>
            <a:r>
              <a:rPr lang="en-GB" dirty="0">
                <a:latin typeface="Comic Sans MS" panose="030F0702030302020204" pitchFamily="66" charset="0"/>
              </a:rPr>
              <a:t>every day. </a:t>
            </a:r>
          </a:p>
          <a:p>
            <a:endParaRPr lang="en-GB" dirty="0">
              <a:latin typeface="Comic Sans MS" panose="030F0702030302020204" pitchFamily="66" charset="0"/>
            </a:endParaRPr>
          </a:p>
          <a:p>
            <a:r>
              <a:rPr lang="en-GB" b="1" dirty="0">
                <a:latin typeface="Comic Sans MS" panose="030F0702030302020204" pitchFamily="66" charset="0"/>
              </a:rPr>
              <a:t>Named</a:t>
            </a:r>
            <a:r>
              <a:rPr lang="en-GB" dirty="0">
                <a:latin typeface="Comic Sans MS" panose="030F0702030302020204" pitchFamily="66" charset="0"/>
              </a:rPr>
              <a:t> </a:t>
            </a:r>
            <a:r>
              <a:rPr lang="en-GB" b="1" dirty="0">
                <a:latin typeface="Comic Sans MS" panose="030F0702030302020204" pitchFamily="66" charset="0"/>
              </a:rPr>
              <a:t>clothing</a:t>
            </a:r>
            <a:r>
              <a:rPr lang="en-GB" dirty="0">
                <a:latin typeface="Comic Sans MS" panose="030F0702030302020204" pitchFamily="66" charset="0"/>
              </a:rPr>
              <a:t>, especially jumpers and cardigans!</a:t>
            </a:r>
          </a:p>
          <a:p>
            <a:endParaRPr lang="en-GB" dirty="0">
              <a:latin typeface="Comic Sans MS" panose="030F0702030302020204" pitchFamily="66" charset="0"/>
            </a:endParaRPr>
          </a:p>
          <a:p>
            <a:r>
              <a:rPr lang="en-GB" b="1" dirty="0">
                <a:latin typeface="Comic Sans MS"/>
              </a:rPr>
              <a:t>Full &amp; named</a:t>
            </a:r>
            <a:r>
              <a:rPr lang="en-GB" dirty="0">
                <a:latin typeface="Comic Sans MS"/>
              </a:rPr>
              <a:t> </a:t>
            </a:r>
            <a:r>
              <a:rPr lang="en-GB" b="1" dirty="0">
                <a:latin typeface="Comic Sans MS"/>
              </a:rPr>
              <a:t>P.E Kit</a:t>
            </a:r>
            <a:r>
              <a:rPr lang="en-GB" dirty="0">
                <a:latin typeface="Comic Sans MS"/>
              </a:rPr>
              <a:t>. (</a:t>
            </a:r>
            <a:r>
              <a:rPr lang="en-GB" b="1" dirty="0">
                <a:latin typeface="Comic Sans MS"/>
              </a:rPr>
              <a:t>P.E days </a:t>
            </a:r>
            <a:r>
              <a:rPr lang="en-GB" dirty="0" smtClean="0">
                <a:latin typeface="Comic Sans MS"/>
              </a:rPr>
              <a:t>– </a:t>
            </a:r>
            <a:r>
              <a:rPr lang="en-GB" b="1" dirty="0" smtClean="0">
                <a:latin typeface="Comic Sans MS"/>
              </a:rPr>
              <a:t>Tuesday and Wednesday</a:t>
            </a:r>
            <a:r>
              <a:rPr lang="en-GB" dirty="0" smtClean="0">
                <a:latin typeface="Comic Sans MS"/>
              </a:rPr>
              <a:t> </a:t>
            </a:r>
            <a:r>
              <a:rPr lang="en-GB" b="1" dirty="0" smtClean="0">
                <a:latin typeface="Comic Sans MS"/>
              </a:rPr>
              <a:t>morning) </a:t>
            </a:r>
            <a:r>
              <a:rPr lang="en-GB" b="1" dirty="0">
                <a:latin typeface="Comic Sans MS"/>
              </a:rPr>
              <a:t>Trainers are allowed </a:t>
            </a:r>
            <a:r>
              <a:rPr lang="en-GB" dirty="0">
                <a:latin typeface="Comic Sans MS"/>
              </a:rPr>
              <a:t>and are often more supportive than </a:t>
            </a:r>
            <a:r>
              <a:rPr lang="en-GB" dirty="0" smtClean="0">
                <a:latin typeface="Comic Sans MS"/>
              </a:rPr>
              <a:t>plimsolls!</a:t>
            </a:r>
            <a:endParaRPr lang="en-GB" dirty="0">
              <a:latin typeface="Comic Sans MS" panose="030F0702030302020204" pitchFamily="66" charset="0"/>
            </a:endParaRPr>
          </a:p>
        </p:txBody>
      </p:sp>
      <p:sp>
        <p:nvSpPr>
          <p:cNvPr id="5" name="Rectangle 4"/>
          <p:cNvSpPr/>
          <p:nvPr/>
        </p:nvSpPr>
        <p:spPr>
          <a:xfrm>
            <a:off x="971600" y="980728"/>
            <a:ext cx="3289683" cy="523220"/>
          </a:xfrm>
          <a:prstGeom prst="rect">
            <a:avLst/>
          </a:prstGeom>
        </p:spPr>
        <p:txBody>
          <a:bodyPr wrap="none">
            <a:spAutoFit/>
          </a:bodyPr>
          <a:lstStyle/>
          <a:p>
            <a:r>
              <a:rPr lang="en-GB" sz="2800" b="1" dirty="0">
                <a:latin typeface="Comic Sans MS" panose="030F0702030302020204" pitchFamily="66" charset="0"/>
              </a:rPr>
              <a:t>Your child needs…</a:t>
            </a:r>
            <a:endParaRPr lang="en-GB" sz="2800" b="1" dirty="0"/>
          </a:p>
        </p:txBody>
      </p:sp>
    </p:spTree>
    <p:extLst>
      <p:ext uri="{BB962C8B-B14F-4D97-AF65-F5344CB8AC3E}">
        <p14:creationId xmlns:p14="http://schemas.microsoft.com/office/powerpoint/2010/main" val="2412271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36712"/>
            <a:ext cx="5904656" cy="648072"/>
          </a:xfrm>
        </p:spPr>
        <p:txBody>
          <a:bodyPr>
            <a:normAutofit fontScale="90000"/>
          </a:bodyPr>
          <a:lstStyle/>
          <a:p>
            <a:pPr algn="ctr"/>
            <a:r>
              <a:rPr lang="en-GB" dirty="0">
                <a:latin typeface="Comic Sans MS" panose="030F0702030302020204" pitchFamily="66" charset="0"/>
              </a:rPr>
              <a:t>Year 2 </a:t>
            </a:r>
            <a:r>
              <a:rPr lang="en-GB" dirty="0" smtClean="0">
                <a:latin typeface="Comic Sans MS" panose="030F0702030302020204" pitchFamily="66" charset="0"/>
              </a:rPr>
              <a:t>Expectations</a:t>
            </a:r>
            <a:endParaRPr lang="en-GB" dirty="0">
              <a:latin typeface="Comic Sans MS" panose="030F0702030302020204" pitchFamily="66" charset="0"/>
            </a:endParaRPr>
          </a:p>
        </p:txBody>
      </p:sp>
      <p:sp>
        <p:nvSpPr>
          <p:cNvPr id="3" name="TextBox 2"/>
          <p:cNvSpPr txBox="1"/>
          <p:nvPr/>
        </p:nvSpPr>
        <p:spPr>
          <a:xfrm>
            <a:off x="1043608" y="1700808"/>
            <a:ext cx="7128792"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Comic Sans MS" panose="030F0702030302020204" pitchFamily="66" charset="0"/>
              </a:rPr>
              <a:t>To begin with activities and learning will be more similar to Year 1, becoming more independent as the year goes on . </a:t>
            </a:r>
          </a:p>
          <a:p>
            <a:pPr marL="285750" indent="-285750">
              <a:buFont typeface="Arial" panose="020B0604020202020204" pitchFamily="34" charset="0"/>
              <a:buChar char="•"/>
            </a:pPr>
            <a:endParaRPr lang="en-GB" sz="2000" dirty="0" smtClean="0">
              <a:latin typeface="Comic Sans MS" panose="030F0702030302020204" pitchFamily="66" charset="0"/>
            </a:endParaRPr>
          </a:p>
          <a:p>
            <a:pPr marL="285750" indent="-285750">
              <a:buFont typeface="Arial" panose="020B0604020202020204" pitchFamily="34" charset="0"/>
              <a:buChar char="•"/>
            </a:pPr>
            <a:r>
              <a:rPr lang="en-GB" sz="2000" dirty="0" smtClean="0">
                <a:latin typeface="Comic Sans MS" panose="030F0702030302020204" pitchFamily="66" charset="0"/>
              </a:rPr>
              <a:t>The children will be encouraged to become </a:t>
            </a:r>
            <a:r>
              <a:rPr lang="en-GB" sz="2000" dirty="0" smtClean="0">
                <a:latin typeface="Comic Sans MS" panose="030F0702030302020204" pitchFamily="66" charset="0"/>
              </a:rPr>
              <a:t>increasingly </a:t>
            </a:r>
            <a:r>
              <a:rPr lang="en-GB" sz="2000" dirty="0">
                <a:latin typeface="Comic Sans MS" panose="030F0702030302020204" pitchFamily="66" charset="0"/>
              </a:rPr>
              <a:t>independent and </a:t>
            </a:r>
            <a:r>
              <a:rPr lang="en-GB" sz="2000" dirty="0" smtClean="0">
                <a:latin typeface="Comic Sans MS" panose="030F0702030302020204" pitchFamily="66" charset="0"/>
              </a:rPr>
              <a:t>organised, to enable them to be ready for KS2. </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smtClean="0">
                <a:latin typeface="Comic Sans MS" panose="030F0702030302020204" pitchFamily="66" charset="0"/>
              </a:rPr>
              <a:t>The children will continue to learn in different ways and will be given some choice in their learning and in how they challenge themselves.</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912541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36712"/>
            <a:ext cx="5904656" cy="648072"/>
          </a:xfrm>
        </p:spPr>
        <p:txBody>
          <a:bodyPr>
            <a:normAutofit fontScale="90000"/>
          </a:bodyPr>
          <a:lstStyle/>
          <a:p>
            <a:pPr algn="ctr"/>
            <a:r>
              <a:rPr lang="en-GB" dirty="0" smtClean="0">
                <a:latin typeface="Comic Sans MS" panose="030F0702030302020204" pitchFamily="66" charset="0"/>
              </a:rPr>
              <a:t>Rewarding ‘good’ choices</a:t>
            </a:r>
            <a:endParaRPr lang="en-GB" dirty="0">
              <a:latin typeface="Comic Sans MS" panose="030F0702030302020204" pitchFamily="66" charset="0"/>
            </a:endParaRPr>
          </a:p>
        </p:txBody>
      </p:sp>
      <p:sp>
        <p:nvSpPr>
          <p:cNvPr id="3" name="TextBox 2"/>
          <p:cNvSpPr txBox="1"/>
          <p:nvPr/>
        </p:nvSpPr>
        <p:spPr>
          <a:xfrm>
            <a:off x="1043608" y="1700808"/>
            <a:ext cx="7128792" cy="707886"/>
          </a:xfrm>
          <a:prstGeom prst="rect">
            <a:avLst/>
          </a:prstGeom>
          <a:noFill/>
        </p:spPr>
        <p:txBody>
          <a:bodyPr wrap="square" rtlCol="0">
            <a:spAutoFit/>
          </a:bodyPr>
          <a:lstStyle/>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4" name="TextBox 3"/>
          <p:cNvSpPr txBox="1"/>
          <p:nvPr/>
        </p:nvSpPr>
        <p:spPr>
          <a:xfrm>
            <a:off x="1043608" y="1700808"/>
            <a:ext cx="7128792" cy="440120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Comic Sans MS" panose="030F0702030302020204" pitchFamily="66" charset="0"/>
              </a:rPr>
              <a:t>Children will be awarded house points for demonstrating our school values of </a:t>
            </a:r>
            <a:r>
              <a:rPr lang="en-GB" sz="2000" b="1" dirty="0" smtClean="0">
                <a:latin typeface="Comic Sans MS" panose="030F0702030302020204" pitchFamily="66" charset="0"/>
              </a:rPr>
              <a:t>perseverance, happiness and collaboration. </a:t>
            </a:r>
          </a:p>
          <a:p>
            <a:pPr marL="285750" indent="-285750">
              <a:buFont typeface="Arial" panose="020B0604020202020204" pitchFamily="34" charset="0"/>
              <a:buChar char="•"/>
            </a:pPr>
            <a:endParaRPr lang="en-GB" sz="2000" b="1" dirty="0">
              <a:latin typeface="Comic Sans MS" panose="030F0702030302020204" pitchFamily="66" charset="0"/>
            </a:endParaRPr>
          </a:p>
          <a:p>
            <a:pPr marL="285750" indent="-285750">
              <a:buFont typeface="Arial" panose="020B0604020202020204" pitchFamily="34" charset="0"/>
              <a:buChar char="•"/>
            </a:pPr>
            <a:r>
              <a:rPr lang="en-GB" sz="2000" dirty="0" smtClean="0">
                <a:latin typeface="Comic Sans MS" panose="030F0702030302020204" pitchFamily="66" charset="0"/>
              </a:rPr>
              <a:t>We collect marbles to earn our ‘Golden Time’ on a Friday. As a class we will be aiming to collect 20 Marbles in our jar a week to begin with. These are awarded for </a:t>
            </a:r>
            <a:r>
              <a:rPr lang="en-GB" sz="2000" b="1" dirty="0" smtClean="0">
                <a:latin typeface="Comic Sans MS" panose="030F0702030302020204" pitchFamily="66" charset="0"/>
              </a:rPr>
              <a:t>all children </a:t>
            </a:r>
            <a:r>
              <a:rPr lang="en-GB" sz="2000" dirty="0" smtClean="0">
                <a:latin typeface="Comic Sans MS" panose="030F0702030302020204" pitchFamily="66" charset="0"/>
              </a:rPr>
              <a:t>working as a team such as everyone helping to tidy up, sitting or lining up quietly or walking sensibly through the school. We use our maths skills to count the marbles and work out how many we still need to earn. We can even apply our knowledge of fractions! </a:t>
            </a:r>
            <a:endParaRPr lang="en-GB" sz="2000" dirty="0">
              <a:latin typeface="Comic Sans MS" panose="030F0702030302020204" pitchFamily="66" charset="0"/>
            </a:endParaRPr>
          </a:p>
          <a:p>
            <a:endParaRPr lang="en-GB" sz="2000" dirty="0">
              <a:latin typeface="Comic Sans MS" panose="030F0702030302020204" pitchFamily="66" charset="0"/>
            </a:endParaRPr>
          </a:p>
        </p:txBody>
      </p:sp>
      <p:pic>
        <p:nvPicPr>
          <p:cNvPr id="1026" name="Picture 2" descr="Marbles stock image. Image of colors, hobbies, circle - 50707389"/>
          <p:cNvPicPr>
            <a:picLocks noChangeAspect="1" noChangeArrowheads="1"/>
          </p:cNvPicPr>
          <p:nvPr/>
        </p:nvPicPr>
        <p:blipFill rotWithShape="1">
          <a:blip r:embed="rId2">
            <a:extLst>
              <a:ext uri="{28A0092B-C50C-407E-A947-70E740481C1C}">
                <a14:useLocalDpi xmlns:a14="http://schemas.microsoft.com/office/drawing/2010/main" val="0"/>
              </a:ext>
            </a:extLst>
          </a:blip>
          <a:srcRect b="15200"/>
          <a:stretch/>
        </p:blipFill>
        <p:spPr bwMode="auto">
          <a:xfrm>
            <a:off x="6876256" y="5373216"/>
            <a:ext cx="1728192" cy="112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31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92696"/>
            <a:ext cx="7024744" cy="829896"/>
          </a:xfrm>
        </p:spPr>
        <p:txBody>
          <a:bodyPr/>
          <a:lstStyle/>
          <a:p>
            <a:pPr algn="ctr"/>
            <a:r>
              <a:rPr lang="en-GB" dirty="0">
                <a:latin typeface="Comic Sans MS" panose="030F0702030302020204" pitchFamily="66" charset="0"/>
              </a:rPr>
              <a:t>Home Learning</a:t>
            </a:r>
          </a:p>
        </p:txBody>
      </p:sp>
      <p:sp>
        <p:nvSpPr>
          <p:cNvPr id="3" name="Content Placeholder 2"/>
          <p:cNvSpPr>
            <a:spLocks noGrp="1"/>
          </p:cNvSpPr>
          <p:nvPr>
            <p:ph idx="1"/>
          </p:nvPr>
        </p:nvSpPr>
        <p:spPr>
          <a:xfrm>
            <a:off x="1043492" y="1628800"/>
            <a:ext cx="6777317" cy="4104456"/>
          </a:xfrm>
        </p:spPr>
        <p:txBody>
          <a:bodyPr>
            <a:normAutofit fontScale="85000" lnSpcReduction="10000"/>
          </a:bodyPr>
          <a:lstStyle/>
          <a:p>
            <a:pPr>
              <a:buFont typeface="Arial" panose="020B0604020202020204" pitchFamily="34" charset="0"/>
              <a:buChar char="•"/>
            </a:pPr>
            <a:r>
              <a:rPr lang="en-GB" b="1" dirty="0">
                <a:latin typeface="Comic Sans MS" panose="030F0702030302020204" pitchFamily="66" charset="0"/>
              </a:rPr>
              <a:t>Reading</a:t>
            </a:r>
            <a:r>
              <a:rPr lang="en-GB" dirty="0">
                <a:latin typeface="Comic Sans MS" panose="030F0702030302020204" pitchFamily="66" charset="0"/>
              </a:rPr>
              <a:t> – as often as possible, 10 mins every day is desirable</a:t>
            </a:r>
            <a:r>
              <a:rPr lang="en-GB" dirty="0" smtClean="0">
                <a:latin typeface="Comic Sans MS" panose="030F0702030302020204" pitchFamily="66" charset="0"/>
              </a:rPr>
              <a:t>. We will remind children during the day to change their books but if in doubt send them in with their book ready to hand to the teacher in the morning. </a:t>
            </a:r>
          </a:p>
          <a:p>
            <a:pPr>
              <a:buFont typeface="Arial" panose="020B0604020202020204" pitchFamily="34" charset="0"/>
              <a:buChar char="•"/>
            </a:pPr>
            <a:endParaRPr lang="en-GB" dirty="0">
              <a:latin typeface="Comic Sans MS" panose="030F0702030302020204" pitchFamily="66" charset="0"/>
            </a:endParaRPr>
          </a:p>
          <a:p>
            <a:pPr>
              <a:buFont typeface="Arial" panose="020B0604020202020204" pitchFamily="34" charset="0"/>
              <a:buChar char="•"/>
            </a:pPr>
            <a:r>
              <a:rPr lang="en-GB" b="1" dirty="0">
                <a:latin typeface="Comic Sans MS" panose="030F0702030302020204" pitchFamily="66" charset="0"/>
              </a:rPr>
              <a:t>Phonics/Spellings </a:t>
            </a:r>
            <a:r>
              <a:rPr lang="en-GB" b="1" dirty="0" smtClean="0">
                <a:latin typeface="Comic Sans MS" panose="030F0702030302020204" pitchFamily="66" charset="0"/>
              </a:rPr>
              <a:t>lists are on our Class Page and on Tapestry </a:t>
            </a:r>
            <a:r>
              <a:rPr lang="en-GB" b="1" dirty="0" smtClean="0">
                <a:latin typeface="Comic Sans MS" panose="030F0702030302020204" pitchFamily="66" charset="0"/>
              </a:rPr>
              <a:t>(and on this PowerPoint!) </a:t>
            </a:r>
            <a:r>
              <a:rPr lang="en-GB" dirty="0" smtClean="0">
                <a:latin typeface="Comic Sans MS" panose="030F0702030302020204" pitchFamily="66" charset="0"/>
              </a:rPr>
              <a:t>for </a:t>
            </a:r>
            <a:r>
              <a:rPr lang="en-GB" dirty="0" smtClean="0">
                <a:latin typeface="Comic Sans MS" panose="030F0702030302020204" pitchFamily="66" charset="0"/>
              </a:rPr>
              <a:t>you to work through at your own pace.</a:t>
            </a:r>
          </a:p>
          <a:p>
            <a:pPr>
              <a:buFont typeface="Arial" panose="020B0604020202020204" pitchFamily="34" charset="0"/>
              <a:buChar char="•"/>
            </a:pPr>
            <a:endParaRPr lang="en-GB" dirty="0">
              <a:latin typeface="Comic Sans MS" panose="030F0702030302020204" pitchFamily="66" charset="0"/>
            </a:endParaRPr>
          </a:p>
          <a:p>
            <a:pPr>
              <a:buFont typeface="Arial" panose="020B0604020202020204" pitchFamily="34" charset="0"/>
              <a:buChar char="•"/>
            </a:pPr>
            <a:r>
              <a:rPr lang="en-GB" b="1" dirty="0" smtClean="0">
                <a:latin typeface="Comic Sans MS" panose="030F0702030302020204" pitchFamily="66" charset="0"/>
              </a:rPr>
              <a:t>Home learning Grid tasks </a:t>
            </a:r>
            <a:r>
              <a:rPr lang="en-GB" dirty="0">
                <a:latin typeface="Comic Sans MS" panose="030F0702030302020204" pitchFamily="66" charset="0"/>
              </a:rPr>
              <a:t>can </a:t>
            </a:r>
            <a:r>
              <a:rPr lang="en-GB" dirty="0" smtClean="0">
                <a:latin typeface="Comic Sans MS" panose="030F0702030302020204" pitchFamily="66" charset="0"/>
              </a:rPr>
              <a:t>be uploaded to Tapestry </a:t>
            </a:r>
            <a:r>
              <a:rPr lang="en-GB" b="1" dirty="0" smtClean="0">
                <a:latin typeface="Comic Sans MS" panose="030F0702030302020204" pitchFamily="66" charset="0"/>
              </a:rPr>
              <a:t>or</a:t>
            </a:r>
            <a:r>
              <a:rPr lang="en-GB" dirty="0" smtClean="0">
                <a:latin typeface="Comic Sans MS" panose="030F0702030302020204" pitchFamily="66" charset="0"/>
              </a:rPr>
              <a:t> sent in to share in </a:t>
            </a:r>
            <a:r>
              <a:rPr lang="en-GB" dirty="0" smtClean="0">
                <a:latin typeface="Comic Sans MS" panose="030F0702030302020204" pitchFamily="66" charset="0"/>
              </a:rPr>
              <a:t>class in person. </a:t>
            </a:r>
            <a:r>
              <a:rPr lang="en-GB" dirty="0" smtClean="0">
                <a:latin typeface="Comic Sans MS" panose="030F0702030302020204" pitchFamily="66" charset="0"/>
              </a:rPr>
              <a:t>We will look at these as soon as possible in class. </a:t>
            </a:r>
            <a:endParaRPr lang="en-GB" dirty="0">
              <a:latin typeface="Comic Sans MS" panose="030F0702030302020204" pitchFamily="66" charset="0"/>
            </a:endParaRPr>
          </a:p>
          <a:p>
            <a:pPr marL="6858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142772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620688"/>
            <a:ext cx="7024744" cy="710952"/>
          </a:xfrm>
        </p:spPr>
        <p:txBody>
          <a:bodyPr>
            <a:noAutofit/>
          </a:bodyPr>
          <a:lstStyle/>
          <a:p>
            <a:pPr algn="ctr"/>
            <a:r>
              <a:rPr lang="en-GB" b="1" dirty="0" smtClean="0">
                <a:latin typeface="Comic Sans MS" panose="030F0702030302020204" pitchFamily="66" charset="0"/>
              </a:rPr>
              <a:t>Reading</a:t>
            </a:r>
            <a:endParaRPr lang="en-GB" b="1" dirty="0">
              <a:latin typeface="Comic Sans MS" panose="030F0702030302020204" pitchFamily="66" charset="0"/>
            </a:endParaRPr>
          </a:p>
        </p:txBody>
      </p:sp>
      <p:sp>
        <p:nvSpPr>
          <p:cNvPr id="3" name="TextBox 2"/>
          <p:cNvSpPr txBox="1"/>
          <p:nvPr/>
        </p:nvSpPr>
        <p:spPr>
          <a:xfrm>
            <a:off x="1043608" y="1412776"/>
            <a:ext cx="7056784" cy="4708981"/>
          </a:xfrm>
          <a:prstGeom prst="rect">
            <a:avLst/>
          </a:prstGeom>
          <a:noFill/>
        </p:spPr>
        <p:txBody>
          <a:bodyPr wrap="square" rtlCol="0">
            <a:spAutoFit/>
          </a:bodyPr>
          <a:lstStyle/>
          <a:p>
            <a:r>
              <a:rPr lang="en-GB" sz="2000" dirty="0" smtClean="0">
                <a:latin typeface="Comic Sans MS" panose="030F0702030302020204" pitchFamily="66" charset="0"/>
              </a:rPr>
              <a:t>We </a:t>
            </a:r>
            <a:r>
              <a:rPr lang="en-GB" sz="2000" dirty="0">
                <a:latin typeface="Comic Sans MS" panose="030F0702030302020204" pitchFamily="66" charset="0"/>
              </a:rPr>
              <a:t>recommend that you try to read with your child </a:t>
            </a:r>
            <a:r>
              <a:rPr lang="en-GB" sz="2000" b="1" dirty="0">
                <a:latin typeface="Comic Sans MS" panose="030F0702030302020204" pitchFamily="66" charset="0"/>
              </a:rPr>
              <a:t>at least 3 times a week for approximately 10mins.</a:t>
            </a:r>
            <a:r>
              <a:rPr lang="en-GB" sz="2000" dirty="0">
                <a:latin typeface="Comic Sans MS" panose="030F0702030302020204" pitchFamily="66" charset="0"/>
              </a:rPr>
              <a:t> We appreciate family life is </a:t>
            </a:r>
            <a:r>
              <a:rPr lang="en-GB" sz="2000" dirty="0" smtClean="0">
                <a:latin typeface="Comic Sans MS" panose="030F0702030302020204" pitchFamily="66" charset="0"/>
              </a:rPr>
              <a:t>busy, </a:t>
            </a:r>
            <a:r>
              <a:rPr lang="en-GB" sz="2000" dirty="0">
                <a:latin typeface="Comic Sans MS" panose="030F0702030302020204" pitchFamily="66" charset="0"/>
              </a:rPr>
              <a:t>but any time you dedicate to practising reading skills will be beneficial to your child’s development. </a:t>
            </a:r>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We will remind children to change </a:t>
            </a:r>
            <a:r>
              <a:rPr lang="en-GB" sz="2000" dirty="0">
                <a:latin typeface="Comic Sans MS" panose="030F0702030302020204" pitchFamily="66" charset="0"/>
              </a:rPr>
              <a:t>their </a:t>
            </a:r>
            <a:r>
              <a:rPr lang="en-GB" sz="2000" b="1" dirty="0">
                <a:latin typeface="Comic Sans MS" panose="030F0702030302020204" pitchFamily="66" charset="0"/>
              </a:rPr>
              <a:t>”Free Reader” </a:t>
            </a:r>
            <a:r>
              <a:rPr lang="en-GB" sz="2000" dirty="0" smtClean="0">
                <a:latin typeface="Comic Sans MS" panose="030F0702030302020204" pitchFamily="66" charset="0"/>
              </a:rPr>
              <a:t>book as they come into the classroom in the morning and at quiet reading time</a:t>
            </a:r>
            <a:r>
              <a:rPr lang="en-GB" sz="2000" b="1" dirty="0" smtClean="0">
                <a:latin typeface="Comic Sans MS" panose="030F0702030302020204" pitchFamily="66" charset="0"/>
              </a:rPr>
              <a:t>. </a:t>
            </a:r>
          </a:p>
          <a:p>
            <a:endParaRPr lang="en-GB" sz="2000" b="1" dirty="0">
              <a:latin typeface="Comic Sans MS" panose="030F0702030302020204" pitchFamily="66" charset="0"/>
            </a:endParaRPr>
          </a:p>
          <a:p>
            <a:r>
              <a:rPr lang="en-GB" sz="2000" dirty="0">
                <a:latin typeface="Comic Sans MS" panose="030F0702030302020204" pitchFamily="66" charset="0"/>
              </a:rPr>
              <a:t>Your child will also have a </a:t>
            </a:r>
            <a:r>
              <a:rPr lang="en-GB" sz="2000" b="1" dirty="0">
                <a:latin typeface="Comic Sans MS" panose="030F0702030302020204" pitchFamily="66" charset="0"/>
              </a:rPr>
              <a:t>“Phonic </a:t>
            </a:r>
            <a:r>
              <a:rPr lang="en-GB" sz="2000" b="1" dirty="0" smtClean="0">
                <a:latin typeface="Comic Sans MS" panose="030F0702030302020204" pitchFamily="66" charset="0"/>
              </a:rPr>
              <a:t>Reader” </a:t>
            </a:r>
            <a:r>
              <a:rPr lang="en-GB" sz="2000" b="1" dirty="0">
                <a:latin typeface="Comic Sans MS" panose="030F0702030302020204" pitchFamily="66" charset="0"/>
              </a:rPr>
              <a:t>book </a:t>
            </a:r>
            <a:r>
              <a:rPr lang="en-GB" sz="2000" dirty="0">
                <a:latin typeface="Comic Sans MS" panose="030F0702030302020204" pitchFamily="66" charset="0"/>
              </a:rPr>
              <a:t>to practise at home. This will be changed once a week by staff. This is to be kept in their plastic phonics folder in their book </a:t>
            </a:r>
            <a:r>
              <a:rPr lang="en-GB" sz="2000" dirty="0" smtClean="0">
                <a:latin typeface="Comic Sans MS" panose="030F0702030302020204" pitchFamily="66" charset="0"/>
              </a:rPr>
              <a:t>bag and bought to school each day as we will also be reading them in school. </a:t>
            </a:r>
            <a:endParaRPr lang="en-GB" sz="20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00067"/>
            <a:ext cx="1085106" cy="1085106"/>
          </a:xfrm>
          <a:prstGeom prst="rect">
            <a:avLst/>
          </a:prstGeom>
        </p:spPr>
      </p:pic>
    </p:spTree>
    <p:extLst>
      <p:ext uri="{BB962C8B-B14F-4D97-AF65-F5344CB8AC3E}">
        <p14:creationId xmlns:p14="http://schemas.microsoft.com/office/powerpoint/2010/main" val="398798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620688"/>
            <a:ext cx="7024744" cy="710952"/>
          </a:xfrm>
        </p:spPr>
        <p:txBody>
          <a:bodyPr>
            <a:noAutofit/>
          </a:bodyPr>
          <a:lstStyle/>
          <a:p>
            <a:pPr algn="ctr"/>
            <a:r>
              <a:rPr lang="en-GB" b="1" dirty="0" smtClean="0">
                <a:latin typeface="Comic Sans MS" panose="030F0702030302020204" pitchFamily="66" charset="0"/>
              </a:rPr>
              <a:t>Reading</a:t>
            </a:r>
            <a:endParaRPr lang="en-GB" b="1" dirty="0">
              <a:latin typeface="Comic Sans MS" panose="030F0702030302020204" pitchFamily="66" charset="0"/>
            </a:endParaRPr>
          </a:p>
        </p:txBody>
      </p:sp>
      <p:sp>
        <p:nvSpPr>
          <p:cNvPr id="3" name="TextBox 2"/>
          <p:cNvSpPr txBox="1"/>
          <p:nvPr/>
        </p:nvSpPr>
        <p:spPr>
          <a:xfrm>
            <a:off x="1043608" y="1705794"/>
            <a:ext cx="7056784" cy="3477875"/>
          </a:xfrm>
          <a:prstGeom prst="rect">
            <a:avLst/>
          </a:prstGeom>
          <a:noFill/>
        </p:spPr>
        <p:txBody>
          <a:bodyPr wrap="square" rtlCol="0">
            <a:spAutoFit/>
          </a:bodyPr>
          <a:lstStyle/>
          <a:p>
            <a:r>
              <a:rPr lang="en-GB" sz="2000" dirty="0" smtClean="0">
                <a:latin typeface="Comic Sans MS" panose="030F0702030302020204" pitchFamily="66" charset="0"/>
              </a:rPr>
              <a:t>This year we are going paperless and asking you to</a:t>
            </a:r>
            <a:r>
              <a:rPr lang="en-GB" sz="2000" b="1" dirty="0" smtClean="0">
                <a:latin typeface="Comic Sans MS" panose="030F0702030302020204" pitchFamily="66" charset="0"/>
              </a:rPr>
              <a:t> record your child’s reading progress at home using Tapestry! </a:t>
            </a:r>
            <a:r>
              <a:rPr lang="en-GB" sz="2000" dirty="0" smtClean="0">
                <a:latin typeface="Comic Sans MS" panose="030F0702030302020204" pitchFamily="66" charset="0"/>
              </a:rPr>
              <a:t>This doesn’t need to be every time that they read but as and when you feel you’d like to. </a:t>
            </a:r>
            <a:endParaRPr lang="en-GB" sz="2000" dirty="0">
              <a:latin typeface="Comic Sans MS" panose="030F0702030302020204" pitchFamily="66" charset="0"/>
            </a:endParaRPr>
          </a:p>
          <a:p>
            <a:endParaRPr lang="en-GB" sz="2000" dirty="0" smtClean="0">
              <a:latin typeface="Comic Sans MS" panose="030F0702030302020204" pitchFamily="66" charset="0"/>
            </a:endParaRPr>
          </a:p>
          <a:p>
            <a:r>
              <a:rPr lang="en-GB" sz="2000" dirty="0" smtClean="0">
                <a:latin typeface="Comic Sans MS" panose="030F0702030302020204" pitchFamily="66" charset="0"/>
              </a:rPr>
              <a:t>Feel free to upload videos of your child discussing books with you or photos of any reading related activities that they complete. </a:t>
            </a:r>
          </a:p>
          <a:p>
            <a:endParaRPr lang="en-GB" sz="2000" dirty="0">
              <a:latin typeface="Comic Sans MS" panose="030F0702030302020204" pitchFamily="66" charset="0"/>
            </a:endParaRPr>
          </a:p>
          <a:p>
            <a:r>
              <a:rPr lang="en-GB" sz="2000" dirty="0" smtClean="0">
                <a:latin typeface="Comic Sans MS" panose="030F0702030302020204" pitchFamily="66" charset="0"/>
              </a:rPr>
              <a:t>We will endeavour to ‘like’ or reply (if appropriate) as soon as possible to your comments.</a:t>
            </a:r>
            <a:endParaRPr lang="en-GB" sz="20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00067"/>
            <a:ext cx="1085106" cy="1085106"/>
          </a:xfrm>
          <a:prstGeom prst="rect">
            <a:avLst/>
          </a:prstGeom>
        </p:spPr>
      </p:pic>
    </p:spTree>
    <p:extLst>
      <p:ext uri="{BB962C8B-B14F-4D97-AF65-F5344CB8AC3E}">
        <p14:creationId xmlns:p14="http://schemas.microsoft.com/office/powerpoint/2010/main" val="1587535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9F4C39179FA342A8CE1781F845E6BA" ma:contentTypeVersion="15" ma:contentTypeDescription="Create a new document." ma:contentTypeScope="" ma:versionID="0cbd9c79b40cf91ac71959b93db07c46">
  <xsd:schema xmlns:xsd="http://www.w3.org/2001/XMLSchema" xmlns:xs="http://www.w3.org/2001/XMLSchema" xmlns:p="http://schemas.microsoft.com/office/2006/metadata/properties" xmlns:ns3="304dea6f-49a7-4479-bddd-29b06cd13953" xmlns:ns4="0c53474e-f3ec-431a-a0d9-3a663346cab3" targetNamespace="http://schemas.microsoft.com/office/2006/metadata/properties" ma:root="true" ma:fieldsID="6537ba343ea1a78eeedc13ed057f3c94" ns3:_="" ns4:_="">
    <xsd:import namespace="304dea6f-49a7-4479-bddd-29b06cd13953"/>
    <xsd:import namespace="0c53474e-f3ec-431a-a0d9-3a663346cab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AutoKeyPoints" minOccurs="0"/>
                <xsd:element ref="ns4:MediaServiceKeyPoints" minOccurs="0"/>
                <xsd:element ref="ns4:MediaServiceGenerationTime" minOccurs="0"/>
                <xsd:element ref="ns4:MediaServiceOCR"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dea6f-49a7-4479-bddd-29b06cd139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53474e-f3ec-431a-a0d9-3a663346cab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0345F9-B5E7-4F7D-8388-8188C7BB3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dea6f-49a7-4479-bddd-29b06cd13953"/>
    <ds:schemaRef ds:uri="0c53474e-f3ec-431a-a0d9-3a663346c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C24B5-B5F7-44C2-8A8C-4E7B9B285503}">
  <ds:schemaRefs>
    <ds:schemaRef ds:uri="http://purl.org/dc/elements/1.1/"/>
    <ds:schemaRef ds:uri="http://schemas.microsoft.com/office/2006/metadata/properties"/>
    <ds:schemaRef ds:uri="304dea6f-49a7-4479-bddd-29b06cd13953"/>
    <ds:schemaRef ds:uri="0c53474e-f3ec-431a-a0d9-3a663346cab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9F7B716-1E64-434E-86A4-81E68D4F6A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588</TotalTime>
  <Words>1330</Words>
  <Application>Microsoft Office PowerPoint</Application>
  <PresentationFormat>On-screen Show (4:3)</PresentationFormat>
  <Paragraphs>118</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Century Gothic</vt:lpstr>
      <vt:lpstr>Comic Sans MS</vt:lpstr>
      <vt:lpstr>Wingdings 2</vt:lpstr>
      <vt:lpstr>Austin</vt:lpstr>
      <vt:lpstr>Office Theme</vt:lpstr>
      <vt:lpstr>Meet the Team </vt:lpstr>
      <vt:lpstr>Welcome to Willow Class</vt:lpstr>
      <vt:lpstr>Willow Class Team</vt:lpstr>
      <vt:lpstr>PowerPoint Presentation</vt:lpstr>
      <vt:lpstr>Year 2 Expectations</vt:lpstr>
      <vt:lpstr>Rewarding ‘good’ choices</vt:lpstr>
      <vt:lpstr>Home Learning</vt:lpstr>
      <vt:lpstr>Reading</vt:lpstr>
      <vt:lpstr>Reading</vt:lpstr>
      <vt:lpstr>Take a closer look at READING</vt:lpstr>
      <vt:lpstr>Spelling in Year 2</vt:lpstr>
      <vt:lpstr>Phonics in Year 2</vt:lpstr>
      <vt:lpstr>Phonics in Year 2</vt:lpstr>
      <vt:lpstr>Spelling in Year 2</vt:lpstr>
      <vt:lpstr>KS1 SATs</vt:lpstr>
      <vt:lpstr>PowerPoint Presentation</vt:lpstr>
      <vt:lpstr> “Poppy held the rabbit gently in her arms”</vt:lpstr>
      <vt:lpstr>Keeping Up-to-Date</vt:lpstr>
      <vt:lpstr>PowerPoint Presentation</vt:lpstr>
      <vt:lpstr>       Any questions? If you have any questions, please ask at school drop off or pick up. You can also email us at messages@loxwoodschool.com, addressing the emails to Mrs Rolland.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Willow Class</dc:title>
  <dc:creator>Mrs Harder</dc:creator>
  <cp:lastModifiedBy>J Rolland</cp:lastModifiedBy>
  <cp:revision>39</cp:revision>
  <cp:lastPrinted>2016-09-12T17:33:32Z</cp:lastPrinted>
  <dcterms:created xsi:type="dcterms:W3CDTF">2016-09-09T15:18:02Z</dcterms:created>
  <dcterms:modified xsi:type="dcterms:W3CDTF">2021-09-12T20:01:56Z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0x010100C29F4C39179FA342A8CE1781F845E6BA</vt:lpwstr>
  </property>
</Properties>
</file>