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6" r:id="rId2"/>
    <p:sldId id="257" r:id="rId3"/>
    <p:sldId id="258" r:id="rId4"/>
    <p:sldId id="259" r:id="rId5"/>
    <p:sldId id="260" r:id="rId6"/>
    <p:sldId id="265" r:id="rId7"/>
    <p:sldId id="261" r:id="rId8"/>
    <p:sldId id="262" r:id="rId9"/>
    <p:sldId id="263" r:id="rId10"/>
    <p:sldId id="264" r:id="rId11"/>
  </p:sldIdLst>
  <p:sldSz cx="12192000" cy="6858000"/>
  <p:notesSz cx="985678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E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4" d="100"/>
          <a:sy n="64" d="100"/>
        </p:scale>
        <p:origin x="-108" y="-2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4272349" cy="34026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5582139" y="1"/>
            <a:ext cx="4272349" cy="340265"/>
          </a:xfrm>
          <a:prstGeom prst="rect">
            <a:avLst/>
          </a:prstGeom>
        </p:spPr>
        <p:txBody>
          <a:bodyPr vert="horz" lIns="91440" tIns="45720" rIns="91440" bIns="45720" rtlCol="0"/>
          <a:lstStyle>
            <a:lvl1pPr algn="r">
              <a:defRPr sz="1200"/>
            </a:lvl1pPr>
          </a:lstStyle>
          <a:p>
            <a:fld id="{3BFD10F9-0FCC-45AC-B2D8-A620CFD40BAC}" type="datetimeFigureOut">
              <a:rPr lang="en-GB" smtClean="0"/>
              <a:t>11/09/2018</a:t>
            </a:fld>
            <a:endParaRPr lang="en-GB"/>
          </a:p>
        </p:txBody>
      </p:sp>
      <p:sp>
        <p:nvSpPr>
          <p:cNvPr id="4" name="Footer Placeholder 3"/>
          <p:cNvSpPr>
            <a:spLocks noGrp="1"/>
          </p:cNvSpPr>
          <p:nvPr>
            <p:ph type="ftr" sz="quarter" idx="2"/>
          </p:nvPr>
        </p:nvSpPr>
        <p:spPr>
          <a:xfrm>
            <a:off x="1" y="6457411"/>
            <a:ext cx="4272349"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5582139" y="6457411"/>
            <a:ext cx="4272349" cy="340265"/>
          </a:xfrm>
          <a:prstGeom prst="rect">
            <a:avLst/>
          </a:prstGeom>
        </p:spPr>
        <p:txBody>
          <a:bodyPr vert="horz" lIns="91440" tIns="45720" rIns="91440" bIns="45720" rtlCol="0" anchor="b"/>
          <a:lstStyle>
            <a:lvl1pPr algn="r">
              <a:defRPr sz="1200"/>
            </a:lvl1pPr>
          </a:lstStyle>
          <a:p>
            <a:fld id="{01787110-3C65-452A-A24D-CA9289FCB958}" type="slidenum">
              <a:rPr lang="en-GB" smtClean="0"/>
              <a:t>‹#›</a:t>
            </a:fld>
            <a:endParaRPr lang="en-GB"/>
          </a:p>
        </p:txBody>
      </p:sp>
    </p:spTree>
    <p:extLst>
      <p:ext uri="{BB962C8B-B14F-4D97-AF65-F5344CB8AC3E}">
        <p14:creationId xmlns:p14="http://schemas.microsoft.com/office/powerpoint/2010/main" val="29329336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271275" cy="34106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583234" y="0"/>
            <a:ext cx="4271275" cy="341064"/>
          </a:xfrm>
          <a:prstGeom prst="rect">
            <a:avLst/>
          </a:prstGeom>
        </p:spPr>
        <p:txBody>
          <a:bodyPr vert="horz" lIns="91440" tIns="45720" rIns="91440" bIns="45720" rtlCol="0"/>
          <a:lstStyle>
            <a:lvl1pPr algn="r">
              <a:defRPr sz="1200"/>
            </a:lvl1pPr>
          </a:lstStyle>
          <a:p>
            <a:fld id="{1777092D-631B-4246-8AB1-11FD7DE951C7}" type="datetimeFigureOut">
              <a:rPr lang="en-GB" smtClean="0"/>
              <a:t>11/09/2018</a:t>
            </a:fld>
            <a:endParaRPr lang="en-GB"/>
          </a:p>
        </p:txBody>
      </p:sp>
      <p:sp>
        <p:nvSpPr>
          <p:cNvPr id="4" name="Slide Image Placeholder 3"/>
          <p:cNvSpPr>
            <a:spLocks noGrp="1" noRot="1" noChangeAspect="1"/>
          </p:cNvSpPr>
          <p:nvPr>
            <p:ph type="sldImg" idx="2"/>
          </p:nvPr>
        </p:nvSpPr>
        <p:spPr>
          <a:xfrm>
            <a:off x="2890838" y="850900"/>
            <a:ext cx="4075112" cy="229235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85680" y="3271382"/>
            <a:ext cx="7885430" cy="267658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6456612"/>
            <a:ext cx="4271275" cy="34106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583234" y="6456612"/>
            <a:ext cx="4271275" cy="341064"/>
          </a:xfrm>
          <a:prstGeom prst="rect">
            <a:avLst/>
          </a:prstGeom>
        </p:spPr>
        <p:txBody>
          <a:bodyPr vert="horz" lIns="91440" tIns="45720" rIns="91440" bIns="45720" rtlCol="0" anchor="b"/>
          <a:lstStyle>
            <a:lvl1pPr algn="r">
              <a:defRPr sz="1200"/>
            </a:lvl1pPr>
          </a:lstStyle>
          <a:p>
            <a:fld id="{0E0E3B19-ADDA-422F-9627-0FC3607E53F1}" type="slidenum">
              <a:rPr lang="en-GB" smtClean="0"/>
              <a:t>‹#›</a:t>
            </a:fld>
            <a:endParaRPr lang="en-GB"/>
          </a:p>
        </p:txBody>
      </p:sp>
    </p:spTree>
    <p:extLst>
      <p:ext uri="{BB962C8B-B14F-4D97-AF65-F5344CB8AC3E}">
        <p14:creationId xmlns:p14="http://schemas.microsoft.com/office/powerpoint/2010/main" val="1160484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0E0E3B19-ADDA-422F-9627-0FC3607E53F1}" type="slidenum">
              <a:rPr lang="en-GB" smtClean="0"/>
              <a:t>4</a:t>
            </a:fld>
            <a:endParaRPr lang="en-GB"/>
          </a:p>
        </p:txBody>
      </p:sp>
    </p:spTree>
    <p:extLst>
      <p:ext uri="{BB962C8B-B14F-4D97-AF65-F5344CB8AC3E}">
        <p14:creationId xmlns:p14="http://schemas.microsoft.com/office/powerpoint/2010/main" val="38068093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514993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226551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7767631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DB4DEC9-9870-4D37-B835-7A5976F39E8B}"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225161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4DEC9-9870-4D37-B835-7A5976F39E8B}" type="datetimeFigureOut">
              <a:rPr lang="en-GB" smtClean="0"/>
              <a:t>11/09/2018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3510245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DB4DEC9-9870-4D37-B835-7A5976F39E8B}"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402721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DB4DEC9-9870-4D37-B835-7A5976F39E8B}" type="datetimeFigureOut">
              <a:rPr lang="en-GB" smtClean="0"/>
              <a:t>11/09/2018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7635356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DB4DEC9-9870-4D37-B835-7A5976F39E8B}" type="datetimeFigureOut">
              <a:rPr lang="en-GB" smtClean="0"/>
              <a:t>11/09/2018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19841409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4DEC9-9870-4D37-B835-7A5976F39E8B}" type="datetimeFigureOut">
              <a:rPr lang="en-GB" smtClean="0"/>
              <a:t>11/09/2018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30840875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19449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DB4DEC9-9870-4D37-B835-7A5976F39E8B}" type="datetimeFigureOut">
              <a:rPr lang="en-GB" smtClean="0"/>
              <a:t>11/09/2018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52CB638-F8C1-4CFD-ABCE-92C0857049DC}" type="slidenum">
              <a:rPr lang="en-GB" smtClean="0"/>
              <a:t>‹#›</a:t>
            </a:fld>
            <a:endParaRPr lang="en-GB"/>
          </a:p>
        </p:txBody>
      </p:sp>
    </p:spTree>
    <p:extLst>
      <p:ext uri="{BB962C8B-B14F-4D97-AF65-F5344CB8AC3E}">
        <p14:creationId xmlns:p14="http://schemas.microsoft.com/office/powerpoint/2010/main" val="2209261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EC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4DEC9-9870-4D37-B835-7A5976F39E8B}" type="datetimeFigureOut">
              <a:rPr lang="en-GB" smtClean="0"/>
              <a:t>11/09/2018</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2CB638-F8C1-4CFD-ABCE-92C0857049DC}" type="slidenum">
              <a:rPr lang="en-GB" smtClean="0"/>
              <a:t>‹#›</a:t>
            </a:fld>
            <a:endParaRPr lang="en-GB"/>
          </a:p>
        </p:txBody>
      </p:sp>
    </p:spTree>
    <p:extLst>
      <p:ext uri="{BB962C8B-B14F-4D97-AF65-F5344CB8AC3E}">
        <p14:creationId xmlns:p14="http://schemas.microsoft.com/office/powerpoint/2010/main" val="18953848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topmarks.co.uk/maths-games/7-11-years/times-tables" TargetMode="External"/><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hyperlink" Target="http://www.teachingtables.co.uk/" TargetMode="External"/><Relationship Id="rId4" Type="http://schemas.openxmlformats.org/officeDocument/2006/relationships/hyperlink" Target="http://resources.woodlands-junior.kent.sch.uk/maths/timestable/"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00748" y="3136491"/>
            <a:ext cx="7924800" cy="973240"/>
          </a:xfrm>
        </p:spPr>
        <p:txBody>
          <a:bodyPr/>
          <a:lstStyle/>
          <a:p>
            <a:r>
              <a:rPr lang="en-GB" b="1" dirty="0">
                <a:latin typeface="Comic Sans MS" panose="030F0702030302020204" pitchFamily="66" charset="0"/>
              </a:rPr>
              <a:t>‘Meet the Team’</a:t>
            </a:r>
          </a:p>
        </p:txBody>
      </p:sp>
      <p:sp>
        <p:nvSpPr>
          <p:cNvPr id="3" name="Subtitle 2"/>
          <p:cNvSpPr>
            <a:spLocks noGrp="1"/>
          </p:cNvSpPr>
          <p:nvPr>
            <p:ph type="subTitle" idx="1"/>
          </p:nvPr>
        </p:nvSpPr>
        <p:spPr>
          <a:xfrm>
            <a:off x="3618270" y="4109731"/>
            <a:ext cx="5289755" cy="1655762"/>
          </a:xfrm>
        </p:spPr>
        <p:txBody>
          <a:bodyPr/>
          <a:lstStyle/>
          <a:p>
            <a:r>
              <a:rPr lang="en-GB" sz="3200" b="1" dirty="0" smtClean="0">
                <a:latin typeface="Comic Sans MS" panose="030F0702030302020204" pitchFamily="66" charset="0"/>
              </a:rPr>
              <a:t>Mulberry </a:t>
            </a:r>
            <a:r>
              <a:rPr lang="en-GB" sz="3200" b="1" dirty="0">
                <a:latin typeface="Comic Sans MS" panose="030F0702030302020204" pitchFamily="66" charset="0"/>
              </a:rPr>
              <a:t>Class</a:t>
            </a:r>
          </a:p>
          <a:p>
            <a:r>
              <a:rPr lang="en-GB" b="1" dirty="0">
                <a:latin typeface="Comic Sans MS" panose="030F0702030302020204" pitchFamily="66" charset="0"/>
              </a:rPr>
              <a:t>Year </a:t>
            </a:r>
            <a:r>
              <a:rPr lang="en-GB" b="1" dirty="0" smtClean="0">
                <a:latin typeface="Comic Sans MS" panose="030F0702030302020204" pitchFamily="66" charset="0"/>
              </a:rPr>
              <a:t>5</a:t>
            </a:r>
            <a:endParaRPr lang="en-GB" b="1" dirty="0">
              <a:latin typeface="Comic Sans MS" panose="030F0702030302020204" pitchFamily="66" charset="0"/>
            </a:endParaRPr>
          </a:p>
          <a:p>
            <a:r>
              <a:rPr lang="en-GB" b="1" smtClean="0">
                <a:latin typeface="Comic Sans MS" panose="030F0702030302020204" pitchFamily="66" charset="0"/>
              </a:rPr>
              <a:t>2018-2019</a:t>
            </a:r>
            <a:endParaRPr lang="en-GB" b="1" dirty="0">
              <a:latin typeface="Comic Sans MS" panose="030F0702030302020204" pitchFamily="66" charset="0"/>
            </a:endParaRPr>
          </a:p>
        </p:txBody>
      </p:sp>
      <p:pic>
        <p:nvPicPr>
          <p:cNvPr id="1026" name="Picture 2" descr="Loxwood Bad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766467" y="1196012"/>
            <a:ext cx="1253766" cy="15241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34729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82443" y="786270"/>
            <a:ext cx="3446777" cy="830997"/>
          </a:xfrm>
          <a:prstGeom prst="rect">
            <a:avLst/>
          </a:prstGeom>
        </p:spPr>
        <p:txBody>
          <a:bodyPr wrap="none">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Questions?</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rotWithShape="1">
          <a:blip r:embed="rId2"/>
          <a:srcRect t="9511" b="1314"/>
          <a:stretch/>
        </p:blipFill>
        <p:spPr>
          <a:xfrm>
            <a:off x="3253403" y="1976284"/>
            <a:ext cx="5339992" cy="4103104"/>
          </a:xfrm>
          <a:prstGeom prst="rect">
            <a:avLst/>
          </a:prstGeom>
        </p:spPr>
      </p:pic>
    </p:spTree>
    <p:extLst>
      <p:ext uri="{BB962C8B-B14F-4D97-AF65-F5344CB8AC3E}">
        <p14:creationId xmlns:p14="http://schemas.microsoft.com/office/powerpoint/2010/main" val="9500530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68421" y="4532671"/>
            <a:ext cx="6822702" cy="1200329"/>
          </a:xfrm>
          <a:prstGeom prst="rect">
            <a:avLst/>
          </a:prstGeom>
          <a:noFill/>
        </p:spPr>
        <p:txBody>
          <a:bodyPr wrap="none" rtlCol="0">
            <a:spAutoFit/>
          </a:bodyPr>
          <a:lstStyle/>
          <a:p>
            <a:pPr algn="ctr">
              <a:lnSpc>
                <a:spcPct val="150000"/>
              </a:lnSpc>
            </a:pPr>
            <a:r>
              <a:rPr lang="en-GB" sz="2400" dirty="0">
                <a:latin typeface="Comic Sans MS" panose="030F0702030302020204" pitchFamily="66" charset="0"/>
              </a:rPr>
              <a:t>Class Teacher – </a:t>
            </a:r>
            <a:r>
              <a:rPr lang="en-GB" sz="2400" dirty="0" smtClean="0">
                <a:latin typeface="Comic Sans MS" panose="030F0702030302020204" pitchFamily="66" charset="0"/>
              </a:rPr>
              <a:t>Mrs Winter, Miss Durkin</a:t>
            </a:r>
            <a:endParaRPr lang="en-GB" sz="2400" dirty="0">
              <a:latin typeface="Comic Sans MS" panose="030F0702030302020204" pitchFamily="66" charset="0"/>
            </a:endParaRPr>
          </a:p>
          <a:p>
            <a:pPr algn="ctr">
              <a:lnSpc>
                <a:spcPct val="150000"/>
              </a:lnSpc>
            </a:pPr>
            <a:r>
              <a:rPr lang="en-GB" sz="2400" dirty="0">
                <a:latin typeface="Comic Sans MS" panose="030F0702030302020204" pitchFamily="66" charset="0"/>
              </a:rPr>
              <a:t>Teaching Assistant – Mrs </a:t>
            </a:r>
            <a:r>
              <a:rPr lang="en-GB" sz="2400" dirty="0" smtClean="0">
                <a:latin typeface="Comic Sans MS" panose="030F0702030302020204" pitchFamily="66" charset="0"/>
              </a:rPr>
              <a:t>Pinder &amp; Mrs </a:t>
            </a:r>
            <a:r>
              <a:rPr lang="en-GB" sz="2400" dirty="0" err="1" smtClean="0">
                <a:latin typeface="Comic Sans MS" panose="030F0702030302020204" pitchFamily="66" charset="0"/>
              </a:rPr>
              <a:t>Olliver</a:t>
            </a:r>
            <a:endParaRPr lang="en-GB" sz="2400" dirty="0" smtClean="0">
              <a:latin typeface="Comic Sans MS" panose="030F0702030302020204" pitchFamily="66" charset="0"/>
            </a:endParaRPr>
          </a:p>
        </p:txBody>
      </p:sp>
      <p:sp>
        <p:nvSpPr>
          <p:cNvPr id="2" name="TextBox 1"/>
          <p:cNvSpPr txBox="1"/>
          <p:nvPr/>
        </p:nvSpPr>
        <p:spPr>
          <a:xfrm>
            <a:off x="3912433" y="749508"/>
            <a:ext cx="3957403" cy="707886"/>
          </a:xfrm>
          <a:prstGeom prst="rect">
            <a:avLst/>
          </a:prstGeom>
          <a:noFill/>
        </p:spPr>
        <p:txBody>
          <a:bodyPr wrap="square" rtlCol="0">
            <a:spAutoFit/>
          </a:bodyPr>
          <a:lstStyle/>
          <a:p>
            <a:pPr algn="ctr"/>
            <a:r>
              <a:rPr lang="en-GB" sz="4000" dirty="0" smtClean="0">
                <a:latin typeface="Comic Sans MS" panose="030F0702030302020204" pitchFamily="66" charset="0"/>
              </a:rPr>
              <a:t>The Team</a:t>
            </a:r>
            <a:endParaRPr lang="en-GB" sz="4000" dirty="0">
              <a:latin typeface="Comic Sans MS" panose="030F0702030302020204" pitchFamily="66" charset="0"/>
            </a:endParaRPr>
          </a:p>
        </p:txBody>
      </p:sp>
      <p:sp>
        <p:nvSpPr>
          <p:cNvPr id="5" name="Rectangle 4"/>
          <p:cNvSpPr/>
          <p:nvPr/>
        </p:nvSpPr>
        <p:spPr>
          <a:xfrm rot="1246733">
            <a:off x="642204" y="2501211"/>
            <a:ext cx="428194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Independence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7" name="Rectangle 6"/>
          <p:cNvSpPr/>
          <p:nvPr/>
        </p:nvSpPr>
        <p:spPr>
          <a:xfrm rot="1018065">
            <a:off x="8431297" y="1175206"/>
            <a:ext cx="3055132"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Resilience</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8" name="Rectangle 7"/>
          <p:cNvSpPr/>
          <p:nvPr/>
        </p:nvSpPr>
        <p:spPr>
          <a:xfrm>
            <a:off x="4694415" y="2007523"/>
            <a:ext cx="317542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Teamwork</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9" name="Rectangle 8"/>
          <p:cNvSpPr/>
          <p:nvPr/>
        </p:nvSpPr>
        <p:spPr>
          <a:xfrm rot="1012809">
            <a:off x="8384553" y="3400117"/>
            <a:ext cx="3148619"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Happiness</a:t>
            </a:r>
            <a:endParaRPr lang="en-US" sz="5400" b="1" cap="none" spc="0"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1580514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871059" y="646922"/>
            <a:ext cx="3177472" cy="830997"/>
          </a:xfrm>
          <a:prstGeom prst="rect">
            <a:avLst/>
          </a:prstGeom>
          <a:noFill/>
        </p:spPr>
        <p:txBody>
          <a:bodyPr wrap="none" lIns="91440" tIns="45720" rIns="91440" bIns="45720">
            <a:spAutoFit/>
          </a:bodyPr>
          <a:lstStyle/>
          <a:p>
            <a:pPr algn="ctr"/>
            <a:r>
              <a:rPr lang="en-GB" sz="4800" b="1" u="sng"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Homework</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5" name="Picture 4"/>
          <p:cNvPicPr>
            <a:picLocks noChangeAspect="1"/>
          </p:cNvPicPr>
          <p:nvPr/>
        </p:nvPicPr>
        <p:blipFill>
          <a:blip r:embed="rId2"/>
          <a:stretch>
            <a:fillRect/>
          </a:stretch>
        </p:blipFill>
        <p:spPr>
          <a:xfrm>
            <a:off x="10395750" y="158397"/>
            <a:ext cx="1635779" cy="1675196"/>
          </a:xfrm>
          <a:prstGeom prst="rect">
            <a:avLst/>
          </a:prstGeom>
          <a:ln w="28575">
            <a:solidFill>
              <a:schemeClr val="tx1"/>
            </a:solidFill>
          </a:ln>
        </p:spPr>
      </p:pic>
      <p:sp>
        <p:nvSpPr>
          <p:cNvPr id="4" name="TextBox 3"/>
          <p:cNvSpPr txBox="1"/>
          <p:nvPr/>
        </p:nvSpPr>
        <p:spPr>
          <a:xfrm>
            <a:off x="1454046" y="1512692"/>
            <a:ext cx="8529403" cy="4524315"/>
          </a:xfrm>
          <a:prstGeom prst="rect">
            <a:avLst/>
          </a:prstGeom>
          <a:noFill/>
        </p:spPr>
        <p:txBody>
          <a:bodyPr wrap="square" rtlCol="0">
            <a:spAutoFit/>
          </a:bodyPr>
          <a:lstStyle/>
          <a:p>
            <a:r>
              <a:rPr lang="en-GB" dirty="0" smtClean="0"/>
              <a:t>Homework needs to be: meaningful, manageable, have a positive impact on learning and be enjoyable.</a:t>
            </a:r>
          </a:p>
          <a:p>
            <a:r>
              <a:rPr lang="en-GB" dirty="0" smtClean="0"/>
              <a:t>Research shows that most homework has no effect on learning at this age.</a:t>
            </a:r>
          </a:p>
          <a:p>
            <a:r>
              <a:rPr lang="en-GB" dirty="0" smtClean="0"/>
              <a:t>So as was the case last year, this year all children will be given a clearly structured format to help with spelling.</a:t>
            </a:r>
          </a:p>
          <a:p>
            <a:r>
              <a:rPr lang="en-GB" dirty="0" smtClean="0"/>
              <a:t>In addition we will assume that you are monitoring your child’s reading which needs to be regular! Reading Record books are not issued now unless we particularly want to keep a close check on a particular child. However you can always request one if you would find it helpful.</a:t>
            </a:r>
          </a:p>
          <a:p>
            <a:r>
              <a:rPr lang="en-GB" dirty="0" smtClean="0"/>
              <a:t>Times tables should also be a constant in their lives. They will have a timed challenge every Tuesday morning.</a:t>
            </a:r>
          </a:p>
          <a:p>
            <a:r>
              <a:rPr lang="en-GB" dirty="0" smtClean="0"/>
              <a:t>Each term they will receive a grid of activities. They will choose 2 tasks per half term. Any tasks brought in will be celebrated but there will be no punishment for tasks not done – </a:t>
            </a:r>
            <a:r>
              <a:rPr lang="en-GB" dirty="0" err="1" smtClean="0"/>
              <a:t>eg</a:t>
            </a:r>
            <a:r>
              <a:rPr lang="en-GB" dirty="0" smtClean="0"/>
              <a:t> they will not be kept in at playtime to carry out these tasks. We would love you to feel part of these activities which are designed to appeal to different strengths and learning styles.</a:t>
            </a:r>
            <a:endParaRPr lang="en-GB" dirty="0"/>
          </a:p>
        </p:txBody>
      </p:sp>
    </p:spTree>
    <p:extLst>
      <p:ext uri="{BB962C8B-B14F-4D97-AF65-F5344CB8AC3E}">
        <p14:creationId xmlns:p14="http://schemas.microsoft.com/office/powerpoint/2010/main" val="37440046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26899" y="231026"/>
            <a:ext cx="2449710" cy="830997"/>
          </a:xfrm>
          <a:prstGeom prst="rect">
            <a:avLst/>
          </a:prstGeom>
          <a:noFill/>
        </p:spPr>
        <p:txBody>
          <a:bodyPr wrap="none" lIns="91440" tIns="45720" rIns="91440" bIns="45720">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Reading</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447481" y="1944277"/>
            <a:ext cx="9985426" cy="3416320"/>
          </a:xfrm>
          <a:prstGeom prst="rect">
            <a:avLst/>
          </a:prstGeom>
          <a:noFill/>
        </p:spPr>
        <p:txBody>
          <a:bodyPr wrap="none" rtlCol="0">
            <a:spAutoFit/>
          </a:bodyPr>
          <a:lstStyle/>
          <a:p>
            <a:pPr marL="342900" indent="-342900">
              <a:buFont typeface="Arial" panose="020B0604020202020204" pitchFamily="34" charset="0"/>
              <a:buChar char="•"/>
            </a:pPr>
            <a:r>
              <a:rPr lang="en-GB" dirty="0">
                <a:latin typeface="Comic Sans MS" panose="030F0702030302020204" pitchFamily="66" charset="0"/>
              </a:rPr>
              <a:t>What do we actually mean by </a:t>
            </a:r>
            <a:r>
              <a:rPr lang="en-GB" b="1" dirty="0">
                <a:latin typeface="Comic Sans MS" panose="030F0702030302020204" pitchFamily="66" charset="0"/>
              </a:rPr>
              <a:t>reading</a:t>
            </a:r>
            <a:r>
              <a:rPr lang="en-GB" dirty="0">
                <a:latin typeface="Comic Sans MS" panose="030F0702030302020204" pitchFamily="66" charset="0"/>
              </a:rPr>
              <a:t>?</a:t>
            </a:r>
          </a:p>
          <a:p>
            <a:pPr marL="342900" indent="-342900">
              <a:buFont typeface="Arial" panose="020B0604020202020204" pitchFamily="34" charset="0"/>
              <a:buChar char="•"/>
            </a:pPr>
            <a:endParaRPr lang="en-GB" dirty="0">
              <a:latin typeface="Comic Sans MS" panose="030F0702030302020204" pitchFamily="66" charset="0"/>
            </a:endParaRPr>
          </a:p>
          <a:p>
            <a:pPr marL="342900" indent="-342900">
              <a:buFont typeface="Arial" panose="020B0604020202020204" pitchFamily="34" charset="0"/>
              <a:buChar char="•"/>
            </a:pPr>
            <a:r>
              <a:rPr lang="en-GB" dirty="0">
                <a:latin typeface="Comic Sans MS" panose="030F0702030302020204" pitchFamily="66" charset="0"/>
              </a:rPr>
              <a:t>Reading for </a:t>
            </a:r>
            <a:r>
              <a:rPr lang="en-GB" b="1" dirty="0">
                <a:latin typeface="Comic Sans MS" panose="030F0702030302020204" pitchFamily="66" charset="0"/>
              </a:rPr>
              <a:t>pleasure</a:t>
            </a:r>
          </a:p>
          <a:p>
            <a:pPr marL="342900" indent="-342900">
              <a:buFont typeface="Arial" panose="020B0604020202020204" pitchFamily="34" charset="0"/>
              <a:buChar char="•"/>
            </a:pPr>
            <a:r>
              <a:rPr lang="en-GB" dirty="0" smtClean="0">
                <a:latin typeface="Comic Sans MS" panose="030F0702030302020204" pitchFamily="66" charset="0"/>
              </a:rPr>
              <a:t>Choose a book that is not so difficult that the meaning is lost in the struggle to decode.</a:t>
            </a:r>
            <a:endParaRPr lang="en-GB" dirty="0">
              <a:latin typeface="Comic Sans MS" panose="030F0702030302020204" pitchFamily="66" charset="0"/>
            </a:endParaRPr>
          </a:p>
          <a:p>
            <a:pPr marL="342900" indent="-342900">
              <a:buFont typeface="Arial" panose="020B0604020202020204" pitchFamily="34" charset="0"/>
              <a:buChar char="•"/>
            </a:pPr>
            <a:endParaRPr lang="en-GB" b="1" dirty="0">
              <a:latin typeface="Comic Sans MS" panose="030F0702030302020204" pitchFamily="66" charset="0"/>
            </a:endParaRPr>
          </a:p>
          <a:p>
            <a:pPr marL="342900" indent="-342900">
              <a:buFont typeface="Arial" panose="020B0604020202020204" pitchFamily="34" charset="0"/>
              <a:buChar char="•"/>
            </a:pPr>
            <a:r>
              <a:rPr lang="en-GB" b="1" dirty="0">
                <a:latin typeface="Comic Sans MS" panose="030F0702030302020204" pitchFamily="66" charset="0"/>
              </a:rPr>
              <a:t>Word reading </a:t>
            </a:r>
            <a:r>
              <a:rPr lang="en-GB" dirty="0">
                <a:latin typeface="Comic Sans MS" panose="030F0702030302020204" pitchFamily="66" charset="0"/>
              </a:rPr>
              <a:t>/ </a:t>
            </a:r>
            <a:r>
              <a:rPr lang="en-GB" b="1" dirty="0">
                <a:latin typeface="Comic Sans MS" panose="030F0702030302020204" pitchFamily="66" charset="0"/>
              </a:rPr>
              <a:t>comprehension</a:t>
            </a:r>
            <a:r>
              <a:rPr lang="en-GB" dirty="0">
                <a:latin typeface="Comic Sans MS" panose="030F0702030302020204" pitchFamily="66" charset="0"/>
              </a:rPr>
              <a:t> (both listening and reading)</a:t>
            </a:r>
          </a:p>
          <a:p>
            <a:pPr marL="800100" lvl="1" indent="-342900">
              <a:buFont typeface="Arial" panose="020B0604020202020204" pitchFamily="34" charset="0"/>
              <a:buChar char="•"/>
            </a:pPr>
            <a:r>
              <a:rPr lang="en-GB" dirty="0">
                <a:latin typeface="Comic Sans MS" panose="030F0702030302020204" pitchFamily="66" charset="0"/>
              </a:rPr>
              <a:t>Bedtime stories, audio books, siblings</a:t>
            </a:r>
          </a:p>
          <a:p>
            <a:pPr marL="800100" lvl="2" indent="-342900">
              <a:buFont typeface="Arial" panose="020B0604020202020204" pitchFamily="34" charset="0"/>
              <a:buChar char="•"/>
            </a:pPr>
            <a:r>
              <a:rPr lang="en-GB" dirty="0">
                <a:latin typeface="Comic Sans MS" panose="030F0702030302020204" pitchFamily="66" charset="0"/>
              </a:rPr>
              <a:t>Questioning </a:t>
            </a:r>
            <a:endParaRPr lang="en-GB" dirty="0" smtClean="0">
              <a:latin typeface="Comic Sans MS" panose="030F0702030302020204" pitchFamily="66" charset="0"/>
            </a:endParaRPr>
          </a:p>
          <a:p>
            <a:pPr marL="800100" lvl="2" indent="-342900">
              <a:buFont typeface="Arial" panose="020B0604020202020204" pitchFamily="34" charset="0"/>
              <a:buChar char="•"/>
            </a:pPr>
            <a:r>
              <a:rPr lang="en-GB" dirty="0" smtClean="0">
                <a:latin typeface="Comic Sans MS" panose="030F0702030302020204" pitchFamily="66" charset="0"/>
              </a:rPr>
              <a:t>Our assessment of reading</a:t>
            </a:r>
            <a:endParaRPr lang="en-GB" dirty="0">
              <a:latin typeface="Comic Sans MS" panose="030F0702030302020204" pitchFamily="66" charset="0"/>
            </a:endParaRPr>
          </a:p>
          <a:p>
            <a:pPr marL="800100" lvl="2" indent="-342900">
              <a:buFont typeface="Arial" panose="020B0604020202020204" pitchFamily="34" charset="0"/>
              <a:buChar char="•"/>
            </a:pPr>
            <a:endParaRPr lang="en-GB" dirty="0">
              <a:latin typeface="Comic Sans MS" panose="030F0702030302020204" pitchFamily="66" charset="0"/>
            </a:endParaRPr>
          </a:p>
          <a:p>
            <a:pPr indent="-457200">
              <a:buFont typeface="Arial" panose="020B0604020202020204" pitchFamily="34" charset="0"/>
              <a:buChar char="•"/>
            </a:pPr>
            <a:r>
              <a:rPr lang="en-GB" b="1" dirty="0">
                <a:latin typeface="Comic Sans MS" panose="030F0702030302020204" pitchFamily="66" charset="0"/>
              </a:rPr>
              <a:t>Parent Helpers </a:t>
            </a:r>
            <a:endParaRPr lang="en-GB" dirty="0">
              <a:latin typeface="Comic Sans MS" panose="030F0702030302020204" pitchFamily="66" charset="0"/>
            </a:endParaRPr>
          </a:p>
          <a:p>
            <a:pPr marL="800100" lvl="2" indent="-342900">
              <a:buFont typeface="Arial" panose="020B0604020202020204" pitchFamily="34" charset="0"/>
              <a:buChar char="•"/>
            </a:pPr>
            <a:endParaRPr lang="en-GB" dirty="0">
              <a:latin typeface="Comic Sans MS" panose="030F0702030302020204" pitchFamily="66" charset="0"/>
            </a:endParaRPr>
          </a:p>
        </p:txBody>
      </p:sp>
      <p:sp>
        <p:nvSpPr>
          <p:cNvPr id="4" name="TextBox 3"/>
          <p:cNvSpPr txBox="1"/>
          <p:nvPr/>
        </p:nvSpPr>
        <p:spPr>
          <a:xfrm>
            <a:off x="142566" y="1149207"/>
            <a:ext cx="11818375" cy="707886"/>
          </a:xfrm>
          <a:prstGeom prst="rect">
            <a:avLst/>
          </a:prstGeom>
          <a:noFill/>
        </p:spPr>
        <p:txBody>
          <a:bodyPr wrap="square" rtlCol="0">
            <a:spAutoFit/>
          </a:bodyPr>
          <a:lstStyle/>
          <a:p>
            <a:r>
              <a:rPr lang="en-GB" sz="2000" dirty="0">
                <a:solidFill>
                  <a:srgbClr val="0070C0"/>
                </a:solidFill>
                <a:latin typeface="Comic Sans MS" panose="030F0702030302020204" pitchFamily="66" charset="0"/>
              </a:rPr>
              <a:t>“Parental involvement in reading is a stronger influence on children’s achievement than factors such as family income, class and even parents’ education.” </a:t>
            </a:r>
            <a:r>
              <a:rPr lang="en-GB" sz="1600" dirty="0">
                <a:solidFill>
                  <a:srgbClr val="0070C0"/>
                </a:solidFill>
                <a:latin typeface="Comic Sans MS" panose="030F0702030302020204" pitchFamily="66" charset="0"/>
              </a:rPr>
              <a:t>(</a:t>
            </a:r>
            <a:r>
              <a:rPr lang="en-GB" sz="1600" dirty="0" err="1">
                <a:solidFill>
                  <a:srgbClr val="0070C0"/>
                </a:solidFill>
                <a:latin typeface="Comic Sans MS" panose="030F0702030302020204" pitchFamily="66" charset="0"/>
              </a:rPr>
              <a:t>Flouri</a:t>
            </a:r>
            <a:r>
              <a:rPr lang="en-GB" sz="1600" dirty="0">
                <a:solidFill>
                  <a:srgbClr val="0070C0"/>
                </a:solidFill>
                <a:latin typeface="Comic Sans MS" panose="030F0702030302020204" pitchFamily="66" charset="0"/>
              </a:rPr>
              <a:t> </a:t>
            </a:r>
            <a:r>
              <a:rPr lang="en-GB" sz="1600" dirty="0" err="1">
                <a:solidFill>
                  <a:srgbClr val="0070C0"/>
                </a:solidFill>
                <a:latin typeface="Comic Sans MS" panose="030F0702030302020204" pitchFamily="66" charset="0"/>
              </a:rPr>
              <a:t>abd</a:t>
            </a:r>
            <a:r>
              <a:rPr lang="en-GB" sz="1600" dirty="0">
                <a:solidFill>
                  <a:srgbClr val="0070C0"/>
                </a:solidFill>
                <a:latin typeface="Comic Sans MS" panose="030F0702030302020204" pitchFamily="66" charset="0"/>
              </a:rPr>
              <a:t> Buchanan, 2004)</a:t>
            </a:r>
          </a:p>
        </p:txBody>
      </p:sp>
      <p:pic>
        <p:nvPicPr>
          <p:cNvPr id="5" name="Picture 4"/>
          <p:cNvPicPr>
            <a:picLocks noChangeAspect="1"/>
          </p:cNvPicPr>
          <p:nvPr/>
        </p:nvPicPr>
        <p:blipFill>
          <a:blip r:embed="rId3"/>
          <a:stretch>
            <a:fillRect/>
          </a:stretch>
        </p:blipFill>
        <p:spPr>
          <a:xfrm>
            <a:off x="8976237" y="3550093"/>
            <a:ext cx="3041580" cy="3126659"/>
          </a:xfrm>
          <a:prstGeom prst="rect">
            <a:avLst/>
          </a:prstGeom>
        </p:spPr>
      </p:pic>
    </p:spTree>
    <p:extLst>
      <p:ext uri="{BB962C8B-B14F-4D97-AF65-F5344CB8AC3E}">
        <p14:creationId xmlns:p14="http://schemas.microsoft.com/office/powerpoint/2010/main" val="3169037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additive="base">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additive="base">
                                        <p:cTn id="4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10" end="10"/>
                                            </p:txEl>
                                          </p:spTgt>
                                        </p:tgtEl>
                                        <p:attrNameLst>
                                          <p:attrName>style.visibility</p:attrName>
                                        </p:attrNameLst>
                                      </p:cBhvr>
                                      <p:to>
                                        <p:strVal val="visible"/>
                                      </p:to>
                                    </p:set>
                                    <p:anim calcmode="lin" valueType="num">
                                      <p:cBhvr additive="base">
                                        <p:cTn id="49"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31129" y="509271"/>
            <a:ext cx="3985386" cy="830997"/>
          </a:xfrm>
          <a:prstGeom prst="rect">
            <a:avLst/>
          </a:prstGeom>
          <a:noFill/>
        </p:spPr>
        <p:txBody>
          <a:bodyPr wrap="none" lIns="91440" tIns="45720" rIns="91440" bIns="45720">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Times tables</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pic>
        <p:nvPicPr>
          <p:cNvPr id="3" name="Picture 2"/>
          <p:cNvPicPr>
            <a:picLocks noChangeAspect="1"/>
          </p:cNvPicPr>
          <p:nvPr/>
        </p:nvPicPr>
        <p:blipFill>
          <a:blip r:embed="rId2"/>
          <a:stretch>
            <a:fillRect/>
          </a:stretch>
        </p:blipFill>
        <p:spPr>
          <a:xfrm>
            <a:off x="10253709" y="194868"/>
            <a:ext cx="1768832" cy="1748958"/>
          </a:xfrm>
          <a:prstGeom prst="rect">
            <a:avLst/>
          </a:prstGeom>
        </p:spPr>
      </p:pic>
      <p:sp>
        <p:nvSpPr>
          <p:cNvPr id="5" name="TextBox 4"/>
          <p:cNvSpPr txBox="1"/>
          <p:nvPr/>
        </p:nvSpPr>
        <p:spPr>
          <a:xfrm>
            <a:off x="471863" y="1621805"/>
            <a:ext cx="9786653" cy="3970318"/>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GB" sz="2400" dirty="0" smtClean="0">
                <a:latin typeface="Comic Sans MS" panose="030F0702030302020204" pitchFamily="66" charset="0"/>
              </a:rPr>
              <a:t>All times tables up to 12 x 12</a:t>
            </a:r>
            <a:endParaRPr lang="en-GB" sz="2400" dirty="0">
              <a:latin typeface="Comic Sans MS" panose="030F0702030302020204" pitchFamily="66" charset="0"/>
            </a:endParaRPr>
          </a:p>
          <a:p>
            <a:pPr marL="342900" indent="-342900">
              <a:lnSpc>
                <a:spcPct val="150000"/>
              </a:lnSpc>
              <a:buFont typeface="Arial" panose="020B0604020202020204" pitchFamily="34" charset="0"/>
              <a:buChar char="•"/>
            </a:pPr>
            <a:r>
              <a:rPr lang="en-GB" sz="2400" dirty="0">
                <a:latin typeface="Comic Sans MS" panose="030F0702030302020204" pitchFamily="66" charset="0"/>
              </a:rPr>
              <a:t>Games / apps</a:t>
            </a:r>
          </a:p>
          <a:p>
            <a:pPr lvl="1">
              <a:lnSpc>
                <a:spcPct val="150000"/>
              </a:lnSpc>
            </a:pPr>
            <a:r>
              <a:rPr lang="en-GB" sz="2000" dirty="0">
                <a:latin typeface="Comic Sans MS" panose="030F0702030302020204" pitchFamily="66" charset="0"/>
                <a:hlinkClick r:id="rId3"/>
              </a:rPr>
              <a:t>http://www.topmarks.co.uk/maths-games/7-11-years/times-tables</a:t>
            </a:r>
            <a:endParaRPr lang="en-GB" sz="2000" dirty="0">
              <a:latin typeface="Comic Sans MS" panose="030F0702030302020204" pitchFamily="66" charset="0"/>
            </a:endParaRPr>
          </a:p>
          <a:p>
            <a:pPr lvl="1">
              <a:lnSpc>
                <a:spcPct val="150000"/>
              </a:lnSpc>
            </a:pPr>
            <a:r>
              <a:rPr lang="en-GB" sz="2000" dirty="0">
                <a:latin typeface="Comic Sans MS" panose="030F0702030302020204" pitchFamily="66" charset="0"/>
                <a:hlinkClick r:id="rId4"/>
              </a:rPr>
              <a:t>http://resources.woodlands-junior.kent.sch.uk/maths/timestable/</a:t>
            </a:r>
            <a:r>
              <a:rPr lang="en-GB" sz="2000" dirty="0">
                <a:latin typeface="Comic Sans MS" panose="030F0702030302020204" pitchFamily="66" charset="0"/>
              </a:rPr>
              <a:t> </a:t>
            </a:r>
          </a:p>
          <a:p>
            <a:pPr lvl="1">
              <a:lnSpc>
                <a:spcPct val="150000"/>
              </a:lnSpc>
            </a:pPr>
            <a:r>
              <a:rPr lang="en-GB" sz="2000" dirty="0">
                <a:latin typeface="Comic Sans MS" panose="030F0702030302020204" pitchFamily="66" charset="0"/>
                <a:hlinkClick r:id="rId5"/>
              </a:rPr>
              <a:t>http://www.teachingtables.co.uk/</a:t>
            </a:r>
            <a:endParaRPr lang="en-GB" sz="2000" dirty="0">
              <a:latin typeface="Comic Sans MS" panose="030F0702030302020204" pitchFamily="66" charset="0"/>
            </a:endParaRPr>
          </a:p>
          <a:p>
            <a:pPr lvl="1">
              <a:lnSpc>
                <a:spcPct val="150000"/>
              </a:lnSpc>
            </a:pPr>
            <a:r>
              <a:rPr lang="en-GB" sz="2000" dirty="0" smtClean="0">
                <a:latin typeface="Comic Sans MS" panose="030F0702030302020204" pitchFamily="66" charset="0"/>
              </a:rPr>
              <a:t>   </a:t>
            </a:r>
          </a:p>
          <a:p>
            <a:pPr lvl="1">
              <a:lnSpc>
                <a:spcPct val="150000"/>
              </a:lnSpc>
            </a:pPr>
            <a:r>
              <a:rPr lang="en-GB" sz="2000" dirty="0" smtClean="0">
                <a:latin typeface="Comic Sans MS" panose="030F0702030302020204" pitchFamily="66" charset="0"/>
              </a:rPr>
              <a:t>TT Rock stars and </a:t>
            </a:r>
            <a:r>
              <a:rPr lang="en-GB" sz="2000" dirty="0" err="1" smtClean="0">
                <a:latin typeface="Comic Sans MS" panose="030F0702030302020204" pitchFamily="66" charset="0"/>
              </a:rPr>
              <a:t>SumDog</a:t>
            </a:r>
            <a:r>
              <a:rPr lang="en-GB" sz="2000" dirty="0" smtClean="0">
                <a:latin typeface="Comic Sans MS" panose="030F0702030302020204" pitchFamily="66" charset="0"/>
              </a:rPr>
              <a:t>.  We will reissue their logins if necessary but all </a:t>
            </a:r>
          </a:p>
          <a:p>
            <a:pPr lvl="1">
              <a:lnSpc>
                <a:spcPct val="150000"/>
              </a:lnSpc>
            </a:pPr>
            <a:r>
              <a:rPr lang="en-GB" sz="2000" dirty="0" smtClean="0">
                <a:latin typeface="Comic Sans MS" panose="030F0702030302020204" pitchFamily="66" charset="0"/>
              </a:rPr>
              <a:t>children are already registered with both of these websites.</a:t>
            </a:r>
            <a:endParaRPr lang="en-GB" sz="2000" dirty="0">
              <a:latin typeface="Comic Sans MS" panose="030F0702030302020204" pitchFamily="66" charset="0"/>
            </a:endParaRPr>
          </a:p>
        </p:txBody>
      </p:sp>
    </p:spTree>
    <p:extLst>
      <p:ext uri="{BB962C8B-B14F-4D97-AF65-F5344CB8AC3E}">
        <p14:creationId xmlns:p14="http://schemas.microsoft.com/office/powerpoint/2010/main" val="3876393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17078" y="509271"/>
            <a:ext cx="3613490" cy="830997"/>
          </a:xfrm>
          <a:prstGeom prst="rect">
            <a:avLst/>
          </a:prstGeom>
          <a:noFill/>
        </p:spPr>
        <p:txBody>
          <a:bodyPr wrap="none" lIns="91440" tIns="45720" rIns="91440" bIns="45720">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Assessment</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622041" y="1368626"/>
            <a:ext cx="11097208" cy="5078313"/>
          </a:xfrm>
          <a:prstGeom prst="rect">
            <a:avLst/>
          </a:prstGeom>
        </p:spPr>
        <p:txBody>
          <a:bodyPr wrap="square">
            <a:spAutoFit/>
          </a:bodyPr>
          <a:lstStyle/>
          <a:p>
            <a:pPr marL="342900" indent="-342900">
              <a:lnSpc>
                <a:spcPct val="150000"/>
              </a:lnSpc>
              <a:buFont typeface="Arial" panose="020B0604020202020204" pitchFamily="34" charset="0"/>
              <a:buChar char="•"/>
            </a:pPr>
            <a:r>
              <a:rPr lang="en-GB" sz="2400" b="1" dirty="0">
                <a:latin typeface="Comic Sans MS" panose="030F0702030302020204" pitchFamily="66" charset="0"/>
              </a:rPr>
              <a:t>Formative - </a:t>
            </a:r>
            <a:r>
              <a:rPr lang="en-GB" sz="2400" dirty="0">
                <a:latin typeface="Comic Sans MS" panose="030F0702030302020204" pitchFamily="66" charset="0"/>
              </a:rPr>
              <a:t>in our classrooms every day and includes sharing criteria with </a:t>
            </a:r>
            <a:r>
              <a:rPr lang="en-GB" sz="2400" dirty="0" smtClean="0">
                <a:latin typeface="Comic Sans MS" panose="030F0702030302020204" pitchFamily="66" charset="0"/>
              </a:rPr>
              <a:t>the children, </a:t>
            </a:r>
            <a:r>
              <a:rPr lang="en-GB" sz="2400" dirty="0">
                <a:latin typeface="Comic Sans MS" panose="030F0702030302020204" pitchFamily="66" charset="0"/>
              </a:rPr>
              <a:t>and giving them feedback while they are working towards those goals. The purpose is to help students understand how to improve and also to inform teachers planning. </a:t>
            </a:r>
            <a:r>
              <a:rPr lang="en-GB" sz="2400" dirty="0" smtClean="0">
                <a:latin typeface="Comic Sans MS" panose="030F0702030302020204" pitchFamily="66" charset="0"/>
              </a:rPr>
              <a:t>The children are becoming adept at analysing their own work critically and are self-editing with their green pens. They also now identify their own next steps.</a:t>
            </a:r>
            <a:endParaRPr lang="en-GB" sz="2400" dirty="0">
              <a:latin typeface="Comic Sans MS" panose="030F0702030302020204" pitchFamily="66" charset="0"/>
            </a:endParaRPr>
          </a:p>
          <a:p>
            <a:pPr marL="342900" indent="-342900">
              <a:lnSpc>
                <a:spcPct val="150000"/>
              </a:lnSpc>
              <a:buFont typeface="Arial" panose="020B0604020202020204" pitchFamily="34" charset="0"/>
              <a:buChar char="•"/>
            </a:pPr>
            <a:r>
              <a:rPr lang="en-GB" sz="2400" b="1" dirty="0" smtClean="0">
                <a:latin typeface="Comic Sans MS" panose="030F0702030302020204" pitchFamily="66" charset="0"/>
              </a:rPr>
              <a:t>Summative</a:t>
            </a:r>
            <a:r>
              <a:rPr lang="en-GB" sz="2400" dirty="0" smtClean="0">
                <a:latin typeface="Comic Sans MS" panose="030F0702030302020204" pitchFamily="66" charset="0"/>
              </a:rPr>
              <a:t> </a:t>
            </a:r>
            <a:r>
              <a:rPr lang="en-GB" sz="2400" dirty="0">
                <a:latin typeface="Comic Sans MS" panose="030F0702030302020204" pitchFamily="66" charset="0"/>
              </a:rPr>
              <a:t>- typically occurs at the end of a learning sequence, course or unit to establish levels of achievement for reporting</a:t>
            </a:r>
            <a:r>
              <a:rPr lang="en-GB" sz="2400" dirty="0" smtClean="0">
                <a:latin typeface="Comic Sans MS" panose="030F0702030302020204" pitchFamily="66" charset="0"/>
              </a:rPr>
              <a:t>.  We may use the more familiar “test” to identify gaps in learning.</a:t>
            </a:r>
            <a:endParaRPr lang="en-GB" sz="2400" dirty="0">
              <a:latin typeface="Comic Sans MS" panose="030F0702030302020204" pitchFamily="66" charset="0"/>
            </a:endParaRPr>
          </a:p>
        </p:txBody>
      </p:sp>
    </p:spTree>
    <p:extLst>
      <p:ext uri="{BB962C8B-B14F-4D97-AF65-F5344CB8AC3E}">
        <p14:creationId xmlns:p14="http://schemas.microsoft.com/office/powerpoint/2010/main" val="1789988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92444" y="233968"/>
            <a:ext cx="1119217" cy="646331"/>
          </a:xfrm>
          <a:prstGeom prst="rect">
            <a:avLst/>
          </a:prstGeom>
          <a:noFill/>
        </p:spPr>
        <p:txBody>
          <a:bodyPr wrap="none" lIns="91440" tIns="45720" rIns="91440" bIns="45720">
            <a:spAutoFit/>
          </a:bodyPr>
          <a:lstStyle/>
          <a:p>
            <a:pPr algn="ctr"/>
            <a:r>
              <a:rPr lang="en-GB" sz="3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P.E.</a:t>
            </a:r>
            <a:endParaRPr lang="en-GB"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TextBox 2"/>
          <p:cNvSpPr txBox="1"/>
          <p:nvPr/>
        </p:nvSpPr>
        <p:spPr>
          <a:xfrm>
            <a:off x="397612" y="977363"/>
            <a:ext cx="9272861" cy="2862322"/>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GB" sz="2000" dirty="0" smtClean="0">
                <a:latin typeface="Comic Sans MS" panose="030F0702030302020204" pitchFamily="66" charset="0"/>
              </a:rPr>
              <a:t>Wednesday pm. </a:t>
            </a:r>
            <a:r>
              <a:rPr lang="en-GB" sz="2000" dirty="0">
                <a:latin typeface="Comic Sans MS" panose="030F0702030302020204" pitchFamily="66" charset="0"/>
              </a:rPr>
              <a:t>– </a:t>
            </a:r>
            <a:r>
              <a:rPr lang="en-GB" sz="2000" dirty="0" smtClean="0">
                <a:latin typeface="Comic Sans MS" panose="030F0702030302020204" pitchFamily="66" charset="0"/>
              </a:rPr>
              <a:t>Games with external coach (but the time changes from term to term)</a:t>
            </a:r>
          </a:p>
          <a:p>
            <a:pPr marL="342900" indent="-342900">
              <a:lnSpc>
                <a:spcPct val="150000"/>
              </a:lnSpc>
              <a:buFont typeface="Arial" panose="020B0604020202020204" pitchFamily="34" charset="0"/>
              <a:buChar char="•"/>
            </a:pPr>
            <a:r>
              <a:rPr lang="en-GB" sz="2000" dirty="0" smtClean="0">
                <a:latin typeface="Comic Sans MS" panose="030F0702030302020204" pitchFamily="66" charset="0"/>
              </a:rPr>
              <a:t> Friday am </a:t>
            </a:r>
            <a:r>
              <a:rPr lang="en-GB" sz="2000" dirty="0">
                <a:latin typeface="Comic Sans MS" panose="030F0702030302020204" pitchFamily="66" charset="0"/>
              </a:rPr>
              <a:t>– </a:t>
            </a:r>
            <a:r>
              <a:rPr lang="en-GB" sz="2000" dirty="0" smtClean="0">
                <a:latin typeface="Comic Sans MS" panose="030F0702030302020204" pitchFamily="66" charset="0"/>
              </a:rPr>
              <a:t>Cricket with a specialist coach this term</a:t>
            </a:r>
            <a:endParaRPr lang="en-GB" sz="2000" dirty="0">
              <a:latin typeface="Comic Sans MS" panose="030F0702030302020204" pitchFamily="66" charset="0"/>
            </a:endParaRPr>
          </a:p>
          <a:p>
            <a:pPr marL="342900" indent="-342900">
              <a:lnSpc>
                <a:spcPct val="150000"/>
              </a:lnSpc>
              <a:buFont typeface="Arial" panose="020B0604020202020204" pitchFamily="34" charset="0"/>
              <a:buChar char="•"/>
            </a:pPr>
            <a:endParaRPr lang="en-GB" sz="2000" dirty="0">
              <a:latin typeface="Comic Sans MS" panose="030F0702030302020204" pitchFamily="66" charset="0"/>
            </a:endParaRPr>
          </a:p>
          <a:p>
            <a:pPr marL="342900" indent="-342900">
              <a:lnSpc>
                <a:spcPct val="150000"/>
              </a:lnSpc>
              <a:buFont typeface="Arial" panose="020B0604020202020204" pitchFamily="34" charset="0"/>
              <a:buChar char="•"/>
            </a:pPr>
            <a:r>
              <a:rPr lang="en-GB" sz="2000" dirty="0" smtClean="0">
                <a:latin typeface="Comic Sans MS" panose="030F0702030302020204" pitchFamily="66" charset="0"/>
              </a:rPr>
              <a:t>P.E</a:t>
            </a:r>
            <a:r>
              <a:rPr lang="en-GB" sz="2000" dirty="0">
                <a:latin typeface="Comic Sans MS" panose="030F0702030302020204" pitchFamily="66" charset="0"/>
              </a:rPr>
              <a:t>. kit and trainers in school at all times (named)</a:t>
            </a:r>
          </a:p>
          <a:p>
            <a:pPr marL="800100" lvl="1" indent="-342900">
              <a:lnSpc>
                <a:spcPct val="150000"/>
              </a:lnSpc>
              <a:buFont typeface="Arial" panose="020B0604020202020204" pitchFamily="34" charset="0"/>
              <a:buChar char="•"/>
            </a:pPr>
            <a:r>
              <a:rPr lang="en-GB" sz="2000" dirty="0">
                <a:latin typeface="Comic Sans MS" panose="030F0702030302020204" pitchFamily="66" charset="0"/>
              </a:rPr>
              <a:t>Earrings </a:t>
            </a:r>
            <a:r>
              <a:rPr lang="en-GB" sz="2000" dirty="0" smtClean="0">
                <a:latin typeface="Comic Sans MS" panose="030F0702030302020204" pitchFamily="66" charset="0"/>
              </a:rPr>
              <a:t>removed or taped </a:t>
            </a:r>
            <a:endParaRPr lang="en-GB" sz="2000" dirty="0">
              <a:latin typeface="Comic Sans MS" panose="030F0702030302020204" pitchFamily="66" charset="0"/>
            </a:endParaRPr>
          </a:p>
        </p:txBody>
      </p:sp>
      <p:sp>
        <p:nvSpPr>
          <p:cNvPr id="4" name="Rectangle 3"/>
          <p:cNvSpPr/>
          <p:nvPr/>
        </p:nvSpPr>
        <p:spPr>
          <a:xfrm>
            <a:off x="-692742" y="3733318"/>
            <a:ext cx="5559843" cy="646331"/>
          </a:xfrm>
          <a:prstGeom prst="rect">
            <a:avLst/>
          </a:prstGeom>
          <a:noFill/>
        </p:spPr>
        <p:txBody>
          <a:bodyPr wrap="square" lIns="91440" tIns="45720" rIns="91440" bIns="45720">
            <a:spAutoFit/>
          </a:bodyPr>
          <a:lstStyle/>
          <a:p>
            <a:pPr algn="ctr"/>
            <a:r>
              <a:rPr lang="en-GB" sz="36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Forest School</a:t>
            </a:r>
            <a:endParaRPr lang="en-GB" sz="36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5" name="TextBox 4"/>
          <p:cNvSpPr txBox="1"/>
          <p:nvPr/>
        </p:nvSpPr>
        <p:spPr>
          <a:xfrm>
            <a:off x="397612" y="4379649"/>
            <a:ext cx="7217040" cy="1015663"/>
          </a:xfrm>
          <a:prstGeom prst="rect">
            <a:avLst/>
          </a:prstGeom>
          <a:noFill/>
        </p:spPr>
        <p:txBody>
          <a:bodyPr wrap="none" rtlCol="0">
            <a:spAutoFit/>
          </a:bodyPr>
          <a:lstStyle/>
          <a:p>
            <a:pPr marL="342900" indent="-342900">
              <a:lnSpc>
                <a:spcPct val="150000"/>
              </a:lnSpc>
              <a:buFont typeface="Arial" panose="020B0604020202020204" pitchFamily="34" charset="0"/>
              <a:buChar char="•"/>
            </a:pPr>
            <a:r>
              <a:rPr lang="en-GB" sz="2000" dirty="0">
                <a:latin typeface="Comic Sans MS" panose="030F0702030302020204" pitchFamily="66" charset="0"/>
              </a:rPr>
              <a:t>Wednesday afternoons (dates tbc</a:t>
            </a:r>
            <a:r>
              <a:rPr lang="en-GB" sz="2000" dirty="0" smtClean="0">
                <a:latin typeface="Comic Sans MS" panose="030F0702030302020204" pitchFamily="66" charset="0"/>
              </a:rPr>
              <a:t>). For Year 5 not this </a:t>
            </a:r>
          </a:p>
          <a:p>
            <a:pPr>
              <a:lnSpc>
                <a:spcPct val="150000"/>
              </a:lnSpc>
            </a:pPr>
            <a:r>
              <a:rPr lang="en-GB" sz="2000" dirty="0" smtClean="0">
                <a:latin typeface="Comic Sans MS" panose="030F0702030302020204" pitchFamily="66" charset="0"/>
              </a:rPr>
              <a:t>half term as we are on our Residential </a:t>
            </a:r>
            <a:endParaRPr lang="en-GB" sz="1600" dirty="0">
              <a:latin typeface="Comic Sans MS" panose="030F0702030302020204" pitchFamily="66" charset="0"/>
            </a:endParaRPr>
          </a:p>
        </p:txBody>
      </p:sp>
      <p:pic>
        <p:nvPicPr>
          <p:cNvPr id="6" name="Picture 5"/>
          <p:cNvPicPr>
            <a:picLocks noChangeAspect="1"/>
          </p:cNvPicPr>
          <p:nvPr/>
        </p:nvPicPr>
        <p:blipFill>
          <a:blip r:embed="rId2"/>
          <a:stretch>
            <a:fillRect/>
          </a:stretch>
        </p:blipFill>
        <p:spPr>
          <a:xfrm>
            <a:off x="7866881" y="4162850"/>
            <a:ext cx="4197299" cy="2534452"/>
          </a:xfrm>
          <a:prstGeom prst="rect">
            <a:avLst/>
          </a:prstGeom>
        </p:spPr>
      </p:pic>
      <p:pic>
        <p:nvPicPr>
          <p:cNvPr id="7" name="Picture 6"/>
          <p:cNvPicPr>
            <a:picLocks noChangeAspect="1"/>
          </p:cNvPicPr>
          <p:nvPr/>
        </p:nvPicPr>
        <p:blipFill>
          <a:blip r:embed="rId3"/>
          <a:stretch>
            <a:fillRect/>
          </a:stretch>
        </p:blipFill>
        <p:spPr>
          <a:xfrm>
            <a:off x="10280162" y="402119"/>
            <a:ext cx="1536513" cy="1634161"/>
          </a:xfrm>
          <a:prstGeom prst="rect">
            <a:avLst/>
          </a:prstGeom>
        </p:spPr>
      </p:pic>
      <p:sp>
        <p:nvSpPr>
          <p:cNvPr id="8" name="TextBox 7"/>
          <p:cNvSpPr txBox="1"/>
          <p:nvPr/>
        </p:nvSpPr>
        <p:spPr>
          <a:xfrm>
            <a:off x="397612" y="5288340"/>
            <a:ext cx="6628030" cy="1569660"/>
          </a:xfrm>
          <a:prstGeom prst="rect">
            <a:avLst/>
          </a:prstGeom>
          <a:noFill/>
        </p:spPr>
        <p:txBody>
          <a:bodyPr wrap="square" rtlCol="0">
            <a:spAutoFit/>
          </a:bodyPr>
          <a:lstStyle/>
          <a:p>
            <a:r>
              <a:rPr lang="en-GB" sz="3600" b="1" u="sng" dirty="0" smtClean="0">
                <a:solidFill>
                  <a:schemeClr val="accent5">
                    <a:lumMod val="60000"/>
                    <a:lumOff val="40000"/>
                  </a:schemeClr>
                </a:solidFill>
                <a:effectLst>
                  <a:outerShdw blurRad="38100" dist="38100" dir="2700000" algn="tl">
                    <a:srgbClr val="000000">
                      <a:alpha val="43137"/>
                    </a:srgbClr>
                  </a:outerShdw>
                </a:effectLst>
                <a:latin typeface="Comic Sans MS" panose="030F0702030302020204" pitchFamily="66" charset="0"/>
              </a:rPr>
              <a:t>Snacks </a:t>
            </a:r>
          </a:p>
          <a:p>
            <a:r>
              <a:rPr lang="en-GB" sz="2000" dirty="0" smtClean="0">
                <a:latin typeface="Comic Sans MS" panose="030F0702030302020204" pitchFamily="66" charset="0"/>
              </a:rPr>
              <a:t>If your child would like to have a snack in the morning please only send a piece of fruit or vegetable. Water only to drink.</a:t>
            </a:r>
            <a:endParaRPr lang="en-GB" sz="2000" dirty="0">
              <a:latin typeface="Comic Sans MS" panose="030F0702030302020204" pitchFamily="66" charset="0"/>
            </a:endParaRPr>
          </a:p>
        </p:txBody>
      </p:sp>
    </p:spTree>
    <p:extLst>
      <p:ext uri="{BB962C8B-B14F-4D97-AF65-F5344CB8AC3E}">
        <p14:creationId xmlns:p14="http://schemas.microsoft.com/office/powerpoint/2010/main" val="1545109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additive="base">
                                        <p:cTn id="35" dur="500" fill="hold"/>
                                        <p:tgtEl>
                                          <p:spTgt spid="6"/>
                                        </p:tgtEl>
                                        <p:attrNameLst>
                                          <p:attrName>ppt_x</p:attrName>
                                        </p:attrNameLst>
                                      </p:cBhvr>
                                      <p:tavLst>
                                        <p:tav tm="0">
                                          <p:val>
                                            <p:strVal val="#ppt_x"/>
                                          </p:val>
                                        </p:tav>
                                        <p:tav tm="100000">
                                          <p:val>
                                            <p:strVal val="#ppt_x"/>
                                          </p:val>
                                        </p:tav>
                                      </p:tavLst>
                                    </p:anim>
                                    <p:anim calcmode="lin" valueType="num">
                                      <p:cBhvr additive="base">
                                        <p:cTn id="3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5"/>
                                        </p:tgtEl>
                                        <p:attrNameLst>
                                          <p:attrName>style.visibility</p:attrName>
                                        </p:attrNameLst>
                                      </p:cBhvr>
                                      <p:to>
                                        <p:strVal val="visible"/>
                                      </p:to>
                                    </p:set>
                                    <p:anim calcmode="lin" valueType="num">
                                      <p:cBhvr additive="base">
                                        <p:cTn id="41" dur="500" fill="hold"/>
                                        <p:tgtEl>
                                          <p:spTgt spid="5"/>
                                        </p:tgtEl>
                                        <p:attrNameLst>
                                          <p:attrName>ppt_x</p:attrName>
                                        </p:attrNameLst>
                                      </p:cBhvr>
                                      <p:tavLst>
                                        <p:tav tm="0">
                                          <p:val>
                                            <p:strVal val="#ppt_x"/>
                                          </p:val>
                                        </p:tav>
                                        <p:tav tm="100000">
                                          <p:val>
                                            <p:strVal val="#ppt_x"/>
                                          </p:val>
                                        </p:tav>
                                      </p:tavLst>
                                    </p:anim>
                                    <p:anim calcmode="lin" valueType="num">
                                      <p:cBhvr additive="base">
                                        <p:cTn id="4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6124" y="107843"/>
            <a:ext cx="3129383" cy="830997"/>
          </a:xfrm>
          <a:prstGeom prst="rect">
            <a:avLst/>
          </a:prstGeom>
        </p:spPr>
        <p:txBody>
          <a:bodyPr wrap="none">
            <a:spAutoFit/>
          </a:bodyPr>
          <a:lstStyle/>
          <a:p>
            <a:pPr algn="ctr"/>
            <a:r>
              <a:rPr lang="en-GB" sz="4800" b="1" u="sng"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Computing</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3" name="Rectangle 2"/>
          <p:cNvSpPr/>
          <p:nvPr/>
        </p:nvSpPr>
        <p:spPr>
          <a:xfrm>
            <a:off x="211046" y="4272186"/>
            <a:ext cx="2999540" cy="830997"/>
          </a:xfrm>
          <a:prstGeom prst="rect">
            <a:avLst/>
          </a:prstGeom>
        </p:spPr>
        <p:txBody>
          <a:bodyPr wrap="none">
            <a:spAutoFit/>
          </a:bodyPr>
          <a:lstStyle/>
          <a:p>
            <a:pPr algn="ctr"/>
            <a:r>
              <a:rPr lang="en-GB" sz="4800" b="1" u="sng"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Comic Sans MS" panose="030F0702030302020204" pitchFamily="66" charset="0"/>
              </a:rPr>
              <a:t>e-Safety</a:t>
            </a:r>
            <a:endParaRPr lang="en-GB" sz="48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4" name="TextBox 3"/>
          <p:cNvSpPr txBox="1"/>
          <p:nvPr/>
        </p:nvSpPr>
        <p:spPr>
          <a:xfrm>
            <a:off x="908441" y="1365048"/>
            <a:ext cx="8023123" cy="2400657"/>
          </a:xfrm>
          <a:prstGeom prst="rect">
            <a:avLst/>
          </a:prstGeom>
          <a:noFill/>
        </p:spPr>
        <p:txBody>
          <a:bodyPr wrap="square" rtlCol="0">
            <a:spAutoFit/>
          </a:bodyPr>
          <a:lstStyle/>
          <a:p>
            <a:pPr>
              <a:lnSpc>
                <a:spcPct val="150000"/>
              </a:lnSpc>
            </a:pPr>
            <a:r>
              <a:rPr lang="en-GB" sz="2000" dirty="0">
                <a:latin typeface="Comic Sans MS" panose="030F0702030302020204" pitchFamily="66" charset="0"/>
              </a:rPr>
              <a:t>School website</a:t>
            </a:r>
          </a:p>
          <a:p>
            <a:pPr marL="342900" indent="-342900">
              <a:lnSpc>
                <a:spcPct val="150000"/>
              </a:lnSpc>
              <a:buFont typeface="Arial" panose="020B0604020202020204" pitchFamily="34" charset="0"/>
              <a:buChar char="•"/>
            </a:pPr>
            <a:r>
              <a:rPr lang="en-GB" sz="2000" dirty="0" smtClean="0">
                <a:latin typeface="Comic Sans MS" panose="030F0702030302020204" pitchFamily="66" charset="0"/>
              </a:rPr>
              <a:t>Communication – twice a half term </a:t>
            </a:r>
            <a:endParaRPr lang="en-GB" sz="2000" dirty="0">
              <a:latin typeface="Comic Sans MS" panose="030F0702030302020204" pitchFamily="66" charset="0"/>
            </a:endParaRPr>
          </a:p>
          <a:p>
            <a:pPr marL="342900" indent="-342900">
              <a:lnSpc>
                <a:spcPct val="150000"/>
              </a:lnSpc>
              <a:buFont typeface="Arial" panose="020B0604020202020204" pitchFamily="34" charset="0"/>
              <a:buChar char="•"/>
            </a:pPr>
            <a:r>
              <a:rPr lang="en-GB" sz="2000" dirty="0" smtClean="0">
                <a:latin typeface="Comic Sans MS" panose="030F0702030302020204" pitchFamily="66" charset="0"/>
              </a:rPr>
              <a:t>Topic Web</a:t>
            </a:r>
          </a:p>
          <a:p>
            <a:pPr marL="342900" indent="-342900">
              <a:lnSpc>
                <a:spcPct val="150000"/>
              </a:lnSpc>
              <a:buFont typeface="Arial" panose="020B0604020202020204" pitchFamily="34" charset="0"/>
              <a:buChar char="•"/>
            </a:pPr>
            <a:r>
              <a:rPr lang="en-GB" sz="2000" dirty="0" smtClean="0">
                <a:latin typeface="Comic Sans MS" panose="030F0702030302020204" pitchFamily="66" charset="0"/>
              </a:rPr>
              <a:t>Homework Grid</a:t>
            </a:r>
          </a:p>
          <a:p>
            <a:pPr>
              <a:lnSpc>
                <a:spcPct val="150000"/>
              </a:lnSpc>
            </a:pPr>
            <a:endParaRPr lang="en-GB" sz="2000" dirty="0">
              <a:latin typeface="Comic Sans MS" panose="030F0702030302020204" pitchFamily="66" charset="0"/>
            </a:endParaRPr>
          </a:p>
        </p:txBody>
      </p:sp>
      <p:pic>
        <p:nvPicPr>
          <p:cNvPr id="5" name="Picture 4"/>
          <p:cNvPicPr>
            <a:picLocks noChangeAspect="1"/>
          </p:cNvPicPr>
          <p:nvPr/>
        </p:nvPicPr>
        <p:blipFill rotWithShape="1">
          <a:blip r:embed="rId2"/>
          <a:srcRect r="2267"/>
          <a:stretch/>
        </p:blipFill>
        <p:spPr>
          <a:xfrm>
            <a:off x="9896167" y="143725"/>
            <a:ext cx="2118852" cy="2263365"/>
          </a:xfrm>
          <a:prstGeom prst="rect">
            <a:avLst/>
          </a:prstGeom>
          <a:ln w="28575">
            <a:solidFill>
              <a:srgbClr val="0070C0"/>
            </a:solidFill>
          </a:ln>
        </p:spPr>
      </p:pic>
      <p:pic>
        <p:nvPicPr>
          <p:cNvPr id="6" name="Picture 5"/>
          <p:cNvPicPr>
            <a:picLocks noChangeAspect="1"/>
          </p:cNvPicPr>
          <p:nvPr/>
        </p:nvPicPr>
        <p:blipFill>
          <a:blip r:embed="rId3"/>
          <a:stretch>
            <a:fillRect/>
          </a:stretch>
        </p:blipFill>
        <p:spPr>
          <a:xfrm>
            <a:off x="7938319" y="159942"/>
            <a:ext cx="1654933" cy="2263365"/>
          </a:xfrm>
          <a:prstGeom prst="rect">
            <a:avLst/>
          </a:prstGeom>
          <a:ln w="28575">
            <a:solidFill>
              <a:srgbClr val="0070C0"/>
            </a:solidFill>
          </a:ln>
        </p:spPr>
      </p:pic>
      <p:sp>
        <p:nvSpPr>
          <p:cNvPr id="7" name="TextBox 6"/>
          <p:cNvSpPr txBox="1"/>
          <p:nvPr/>
        </p:nvSpPr>
        <p:spPr>
          <a:xfrm>
            <a:off x="816077" y="5387321"/>
            <a:ext cx="7451890" cy="707886"/>
          </a:xfrm>
          <a:prstGeom prst="rect">
            <a:avLst/>
          </a:prstGeom>
          <a:noFill/>
        </p:spPr>
        <p:txBody>
          <a:bodyPr wrap="square" rtlCol="0">
            <a:spAutoFit/>
          </a:bodyPr>
          <a:lstStyle/>
          <a:p>
            <a:pPr marL="285750" indent="-285750">
              <a:buFont typeface="Arial" panose="020B0604020202020204" pitchFamily="34" charset="0"/>
              <a:buChar char="•"/>
            </a:pPr>
            <a:r>
              <a:rPr lang="en-GB" sz="2000" dirty="0" smtClean="0">
                <a:latin typeface="Comic Sans MS" panose="030F0702030302020204" pitchFamily="66" charset="0"/>
              </a:rPr>
              <a:t>The children receive information on safe use of the internet during curriculum time.</a:t>
            </a:r>
            <a:endParaRPr lang="en-GB" sz="2000" dirty="0">
              <a:latin typeface="Comic Sans MS" panose="030F0702030302020204" pitchFamily="66" charset="0"/>
            </a:endParaRPr>
          </a:p>
        </p:txBody>
      </p:sp>
    </p:spTree>
    <p:extLst>
      <p:ext uri="{BB962C8B-B14F-4D97-AF65-F5344CB8AC3E}">
        <p14:creationId xmlns:p14="http://schemas.microsoft.com/office/powerpoint/2010/main" val="360180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13975" y="1301665"/>
            <a:ext cx="7360171" cy="4247317"/>
          </a:xfrm>
          <a:prstGeom prst="rect">
            <a:avLst/>
          </a:prstGeom>
          <a:noFill/>
        </p:spPr>
        <p:txBody>
          <a:bodyPr wrap="square" rtlCol="0">
            <a:spAutoFit/>
          </a:bodyPr>
          <a:lstStyle/>
          <a:p>
            <a:pPr algn="ctr"/>
            <a:r>
              <a:rPr lang="en-GB" sz="3600" b="1" dirty="0" smtClean="0">
                <a:solidFill>
                  <a:srgbClr val="FF0000"/>
                </a:solidFill>
                <a:latin typeface="Comic Sans MS" panose="030F0702030302020204" pitchFamily="66" charset="0"/>
              </a:rPr>
              <a:t>Residential Trip</a:t>
            </a:r>
          </a:p>
          <a:p>
            <a:pPr algn="ctr"/>
            <a:endParaRPr lang="en-GB" sz="3600" b="1" dirty="0">
              <a:solidFill>
                <a:srgbClr val="FF0000"/>
              </a:solidFill>
              <a:latin typeface="Comic Sans MS" panose="030F0702030302020204" pitchFamily="66" charset="0"/>
            </a:endParaRPr>
          </a:p>
          <a:p>
            <a:pPr algn="ctr"/>
            <a:r>
              <a:rPr lang="en-GB" sz="3600" b="1" dirty="0" smtClean="0">
                <a:solidFill>
                  <a:srgbClr val="FF0000"/>
                </a:solidFill>
                <a:latin typeface="Comic Sans MS" panose="030F0702030302020204" pitchFamily="66" charset="0"/>
              </a:rPr>
              <a:t>Sayers Croft</a:t>
            </a:r>
          </a:p>
          <a:p>
            <a:pPr algn="ctr"/>
            <a:endParaRPr lang="en-GB" sz="3600" b="1" dirty="0">
              <a:solidFill>
                <a:srgbClr val="FF0000"/>
              </a:solidFill>
              <a:latin typeface="Comic Sans MS" panose="030F0702030302020204" pitchFamily="66" charset="0"/>
            </a:endParaRPr>
          </a:p>
          <a:p>
            <a:pPr algn="ctr"/>
            <a:r>
              <a:rPr lang="en-GB" sz="3600" b="1" dirty="0">
                <a:solidFill>
                  <a:srgbClr val="FF0000"/>
                </a:solidFill>
                <a:latin typeface="Comic Sans MS" panose="030F0702030302020204" pitchFamily="66" charset="0"/>
              </a:rPr>
              <a:t>8</a:t>
            </a:r>
            <a:r>
              <a:rPr lang="en-GB" sz="3600" b="1" baseline="30000" dirty="0" smtClean="0">
                <a:solidFill>
                  <a:srgbClr val="FF0000"/>
                </a:solidFill>
                <a:latin typeface="Comic Sans MS" panose="030F0702030302020204" pitchFamily="66" charset="0"/>
              </a:rPr>
              <a:t>th</a:t>
            </a:r>
            <a:r>
              <a:rPr lang="en-GB" sz="3600" b="1" dirty="0" smtClean="0">
                <a:solidFill>
                  <a:srgbClr val="FF0000"/>
                </a:solidFill>
                <a:latin typeface="Comic Sans MS" panose="030F0702030302020204" pitchFamily="66" charset="0"/>
              </a:rPr>
              <a:t> October – 10</a:t>
            </a:r>
            <a:r>
              <a:rPr lang="en-GB" sz="3600" b="1" baseline="30000" dirty="0" smtClean="0">
                <a:solidFill>
                  <a:srgbClr val="FF0000"/>
                </a:solidFill>
                <a:latin typeface="Comic Sans MS" panose="030F0702030302020204" pitchFamily="66" charset="0"/>
              </a:rPr>
              <a:t>th</a:t>
            </a:r>
            <a:r>
              <a:rPr lang="en-GB" sz="3600" b="1" dirty="0" smtClean="0">
                <a:solidFill>
                  <a:srgbClr val="FF0000"/>
                </a:solidFill>
                <a:latin typeface="Comic Sans MS" panose="030F0702030302020204" pitchFamily="66" charset="0"/>
              </a:rPr>
              <a:t> October 2018</a:t>
            </a:r>
            <a:endParaRPr lang="en-GB" sz="3600" b="1" dirty="0">
              <a:solidFill>
                <a:srgbClr val="FF0000"/>
              </a:solidFill>
              <a:latin typeface="Comic Sans MS" panose="030F0702030302020204" pitchFamily="66" charset="0"/>
            </a:endParaRPr>
          </a:p>
          <a:p>
            <a:pPr algn="ctr"/>
            <a:endParaRPr lang="en-GB" sz="3600" b="1" dirty="0" smtClean="0">
              <a:solidFill>
                <a:srgbClr val="FF0000"/>
              </a:solidFill>
              <a:latin typeface="Comic Sans MS" panose="030F0702030302020204" pitchFamily="66" charset="0"/>
            </a:endParaRPr>
          </a:p>
          <a:p>
            <a:pPr algn="ctr"/>
            <a:r>
              <a:rPr lang="en-GB" b="1" dirty="0" smtClean="0">
                <a:solidFill>
                  <a:srgbClr val="FF0000"/>
                </a:solidFill>
                <a:latin typeface="Comic Sans MS" panose="030F0702030302020204" pitchFamily="66" charset="0"/>
              </a:rPr>
              <a:t>Paperwork and information meeting 3:15 27</a:t>
            </a:r>
            <a:r>
              <a:rPr lang="en-GB" b="1" baseline="30000" dirty="0" smtClean="0">
                <a:solidFill>
                  <a:srgbClr val="FF0000"/>
                </a:solidFill>
                <a:latin typeface="Comic Sans MS" panose="030F0702030302020204" pitchFamily="66" charset="0"/>
              </a:rPr>
              <a:t>th</a:t>
            </a:r>
            <a:r>
              <a:rPr lang="en-GB" b="1" dirty="0" smtClean="0">
                <a:solidFill>
                  <a:srgbClr val="FF0000"/>
                </a:solidFill>
                <a:latin typeface="Comic Sans MS" panose="030F0702030302020204" pitchFamily="66" charset="0"/>
              </a:rPr>
              <a:t> September</a:t>
            </a:r>
            <a:endParaRPr lang="en-GB" b="1" dirty="0">
              <a:solidFill>
                <a:srgbClr val="FF0000"/>
              </a:solidFill>
              <a:latin typeface="Comic Sans MS" panose="030F0702030302020204" pitchFamily="66" charset="0"/>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09254" y="4886325"/>
            <a:ext cx="1638300" cy="971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266854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3324</TotalTime>
  <Words>631</Words>
  <Application>Microsoft Office PowerPoint</Application>
  <PresentationFormat>Custom</PresentationFormat>
  <Paragraphs>70</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‘Meet the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 the Team’</dc:title>
  <dc:creator>Daisy Price</dc:creator>
  <cp:lastModifiedBy>winterc</cp:lastModifiedBy>
  <cp:revision>40</cp:revision>
  <cp:lastPrinted>2016-09-13T17:29:38Z</cp:lastPrinted>
  <dcterms:created xsi:type="dcterms:W3CDTF">2015-09-07T18:00:37Z</dcterms:created>
  <dcterms:modified xsi:type="dcterms:W3CDTF">2018-09-11T16:35:38Z</dcterms:modified>
</cp:coreProperties>
</file>